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9" r:id="rId1"/>
  </p:sldMasterIdLst>
  <p:notesMasterIdLst>
    <p:notesMasterId r:id="rId48"/>
  </p:notesMasterIdLst>
  <p:sldIdLst>
    <p:sldId id="317" r:id="rId2"/>
    <p:sldId id="333" r:id="rId3"/>
    <p:sldId id="334" r:id="rId4"/>
    <p:sldId id="335" r:id="rId5"/>
    <p:sldId id="336" r:id="rId6"/>
    <p:sldId id="337" r:id="rId7"/>
    <p:sldId id="338" r:id="rId8"/>
    <p:sldId id="339" r:id="rId9"/>
    <p:sldId id="340" r:id="rId10"/>
    <p:sldId id="341" r:id="rId11"/>
    <p:sldId id="342" r:id="rId12"/>
    <p:sldId id="343" r:id="rId13"/>
    <p:sldId id="344" r:id="rId14"/>
    <p:sldId id="345" r:id="rId15"/>
    <p:sldId id="346" r:id="rId16"/>
    <p:sldId id="347" r:id="rId17"/>
    <p:sldId id="348" r:id="rId18"/>
    <p:sldId id="349" r:id="rId19"/>
    <p:sldId id="350" r:id="rId20"/>
    <p:sldId id="365" r:id="rId21"/>
    <p:sldId id="366" r:id="rId22"/>
    <p:sldId id="353" r:id="rId23"/>
    <p:sldId id="354" r:id="rId24"/>
    <p:sldId id="355" r:id="rId25"/>
    <p:sldId id="356" r:id="rId26"/>
    <p:sldId id="357" r:id="rId27"/>
    <p:sldId id="358" r:id="rId28"/>
    <p:sldId id="359" r:id="rId29"/>
    <p:sldId id="360" r:id="rId30"/>
    <p:sldId id="361" r:id="rId31"/>
    <p:sldId id="362" r:id="rId32"/>
    <p:sldId id="363" r:id="rId33"/>
    <p:sldId id="367" r:id="rId34"/>
    <p:sldId id="368" r:id="rId35"/>
    <p:sldId id="369" r:id="rId36"/>
    <p:sldId id="370" r:id="rId37"/>
    <p:sldId id="371" r:id="rId38"/>
    <p:sldId id="372" r:id="rId39"/>
    <p:sldId id="373" r:id="rId40"/>
    <p:sldId id="374" r:id="rId41"/>
    <p:sldId id="375" r:id="rId42"/>
    <p:sldId id="376" r:id="rId43"/>
    <p:sldId id="377" r:id="rId44"/>
    <p:sldId id="378" r:id="rId45"/>
    <p:sldId id="308" r:id="rId46"/>
    <p:sldId id="309" r:id="rId47"/>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836" userDrawn="1">
          <p15:clr>
            <a:srgbClr val="A4A3A4"/>
          </p15:clr>
        </p15:guide>
        <p15:guide id="4" orient="horz" pos="3014">
          <p15:clr>
            <a:srgbClr val="A4A3A4"/>
          </p15:clr>
        </p15:guide>
        <p15:guide id="5" orient="horz" pos="279">
          <p15:clr>
            <a:srgbClr val="A4A3A4"/>
          </p15:clr>
        </p15:guide>
        <p15:guide id="6" orient="horz" pos="1716" userDrawn="1">
          <p15:clr>
            <a:srgbClr val="A4A3A4"/>
          </p15:clr>
        </p15:guide>
        <p15:guide id="7" orient="horz" pos="536">
          <p15:clr>
            <a:srgbClr val="A4A3A4"/>
          </p15:clr>
        </p15:guide>
        <p15:guide id="8" orient="horz" pos="325">
          <p15:clr>
            <a:srgbClr val="A4A3A4"/>
          </p15:clr>
        </p15:guide>
        <p15:guide id="9" pos="5536">
          <p15:clr>
            <a:srgbClr val="A4A3A4"/>
          </p15:clr>
        </p15:guide>
        <p15:guide id="10" pos="5174">
          <p15:clr>
            <a:srgbClr val="A4A3A4"/>
          </p15:clr>
        </p15:guide>
        <p15:guide id="11" pos="226">
          <p15:clr>
            <a:srgbClr val="A4A3A4"/>
          </p15:clr>
        </p15:guide>
        <p15:guide id="12" pos="593">
          <p15:clr>
            <a:srgbClr val="A4A3A4"/>
          </p15:clr>
        </p15:guide>
        <p15:guide id="13" pos="675">
          <p15:clr>
            <a:srgbClr val="A4A3A4"/>
          </p15:clr>
        </p15:guide>
        <p15:guide id="14" pos="1037">
          <p15:clr>
            <a:srgbClr val="A4A3A4"/>
          </p15:clr>
        </p15:guide>
        <p15:guide id="15" pos="1122">
          <p15:clr>
            <a:srgbClr val="A4A3A4"/>
          </p15:clr>
        </p15:guide>
        <p15:guide id="16" pos="1482">
          <p15:clr>
            <a:srgbClr val="A4A3A4"/>
          </p15:clr>
        </p15:guide>
        <p15:guide id="17" pos="1576">
          <p15:clr>
            <a:srgbClr val="A4A3A4"/>
          </p15:clr>
        </p15:guide>
        <p15:guide id="18" pos="1932">
          <p15:clr>
            <a:srgbClr val="A4A3A4"/>
          </p15:clr>
        </p15:guide>
        <p15:guide id="19" pos="2021">
          <p15:clr>
            <a:srgbClr val="A4A3A4"/>
          </p15:clr>
        </p15:guide>
        <p15:guide id="20" pos="2381">
          <p15:clr>
            <a:srgbClr val="A4A3A4"/>
          </p15:clr>
        </p15:guide>
        <p15:guide id="21" pos="2475">
          <p15:clr>
            <a:srgbClr val="A4A3A4"/>
          </p15:clr>
        </p15:guide>
        <p15:guide id="22" pos="2834">
          <p15:clr>
            <a:srgbClr val="A4A3A4"/>
          </p15:clr>
        </p15:guide>
        <p15:guide id="23" pos="2928" userDrawn="1">
          <p15:clr>
            <a:srgbClr val="A4A3A4"/>
          </p15:clr>
        </p15:guide>
        <p15:guide id="24" pos="3282">
          <p15:clr>
            <a:srgbClr val="A4A3A4"/>
          </p15:clr>
        </p15:guide>
        <p15:guide id="25" pos="3384" userDrawn="1">
          <p15:clr>
            <a:srgbClr val="A4A3A4"/>
          </p15:clr>
        </p15:guide>
        <p15:guide id="26" pos="3734">
          <p15:clr>
            <a:srgbClr val="A4A3A4"/>
          </p15:clr>
        </p15:guide>
        <p15:guide id="27" pos="3817">
          <p15:clr>
            <a:srgbClr val="A4A3A4"/>
          </p15:clr>
        </p15:guide>
        <p15:guide id="28" pos="4182">
          <p15:clr>
            <a:srgbClr val="A4A3A4"/>
          </p15:clr>
        </p15:guide>
        <p15:guide id="29" pos="4723">
          <p15:clr>
            <a:srgbClr val="A4A3A4"/>
          </p15:clr>
        </p15:guide>
        <p15:guide id="30" pos="4632">
          <p15:clr>
            <a:srgbClr val="A4A3A4"/>
          </p15:clr>
        </p15:guide>
        <p15:guide id="31" pos="4272">
          <p15:clr>
            <a:srgbClr val="A4A3A4"/>
          </p15:clr>
        </p15:guide>
        <p15:guide id="32" pos="508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h Wales-McGrath" initials="SW" lastIdx="1" clrIdx="0">
    <p:extLst/>
  </p:cmAuthor>
  <p:cmAuthor id="2" name="Sarah Wales-McGrath" initials="SW [2]" lastIdx="1" clrIdx="1">
    <p:extLst/>
  </p:cmAuthor>
  <p:cmAuthor id="3" name="Molnar, Julie M" initials="MJM" lastIdx="1" clrIdx="2">
    <p:extLst/>
  </p:cmAuthor>
  <p:cmAuthor id="4" name="Pearson Inc." initials="" lastIdx="47" clrIdx="3"/>
  <p:cmAuthor id="5" name="David Clark" initials="DC" lastIdx="135" clrIdx="4">
    <p:extLst/>
  </p:cmAuthor>
  <p:cmAuthor id="6" name="Seth Ditchcreek" initials="SD" lastIdx="6" clrIdx="5">
    <p:extLst/>
  </p:cmAuthor>
  <p:cmAuthor id="7" name="Microsoft Office User" initials="MOU" lastIdx="3" clrIdx="6">
    <p:extLst/>
  </p:cmAuthor>
  <p:cmAuthor id="8" name="Microsoft Office User" initials="MOU [2]" lastIdx="1" clrIdx="7">
    <p:extLst/>
  </p:cmAuthor>
  <p:cmAuthor id="9" name="Microsoft Office User" initials="MOU [3]" lastIdx="1" clrIdx="8">
    <p:extLst/>
  </p:cmAuthor>
  <p:cmAuthor id="10" name="Microsoft Office User" initials="MOU [4]" lastIdx="1" clrIdx="9">
    <p:extLst/>
  </p:cmAuthor>
  <p:cmAuthor id="11" name="Microsoft Office User" initials="MOU [5]" lastIdx="1" clrIdx="10">
    <p:extLst/>
  </p:cmAuthor>
  <p:cmAuthor id="12" name="Microsoft Office User" initials="MOU [6]" lastIdx="1" clrIdx="11">
    <p:extLst/>
  </p:cmAuthor>
  <p:cmAuthor id="13" name="Microsoft Office User" initials="MOU [7]" lastIdx="1" clrIdx="12">
    <p:extLst/>
  </p:cmAuthor>
  <p:cmAuthor id="14" name="Microsoft Office User" initials="MOU [8]" lastIdx="1" clrIdx="13">
    <p:extLst/>
  </p:cmAuthor>
  <p:cmAuthor id="15" name="Microsoft Office User" initials="MOU [9]" lastIdx="1" clrIdx="14">
    <p:extLst/>
  </p:cmAuthor>
  <p:cmAuthor id="16" name="Microsoft Office User" initials="MOU [10]" lastIdx="1" clrIdx="15">
    <p:extLst/>
  </p:cmAuthor>
  <p:cmAuthor id="17" name="Microsoft Office User" initials="MOU [11]" lastIdx="1" clrIdx="16">
    <p:extLst/>
  </p:cmAuthor>
  <p:cmAuthor id="18" name="Microsoft Office User" initials="MOU [12]" lastIdx="1" clrIdx="17">
    <p:extLst/>
  </p:cmAuthor>
  <p:cmAuthor id="19" name="Microsoft Office User" initials="MOU [13]" lastIdx="1" clrIdx="18">
    <p:extLst/>
  </p:cmAuthor>
  <p:cmAuthor id="20" name="Microsoft Office User" initials="MOU [14]" lastIdx="1" clrIdx="19">
    <p:extLst/>
  </p:cmAuthor>
  <p:cmAuthor id="21" name="Microsoft Office User" initials="MOU [15]" lastIdx="1" clrIdx="20">
    <p:extLst/>
  </p:cmAuthor>
  <p:cmAuthor id="22" name="Microsoft Office User" initials="MOU [16]" lastIdx="1" clrIdx="21">
    <p:extLst/>
  </p:cmAuthor>
  <p:cmAuthor id="23" name="Jeremy Schaar" initials="" lastIdx="2" clrIdx="22"/>
  <p:cmAuthor id="24" name="Susan M.  Walker" initials="smw" lastIdx="7" clrIdx="2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59"/>
    <a:srgbClr val="BCCAE5"/>
    <a:srgbClr val="E6EBF6"/>
    <a:srgbClr val="D2D9EE"/>
    <a:srgbClr val="F12C3E"/>
    <a:srgbClr val="FF8E7E"/>
    <a:srgbClr val="253551"/>
    <a:srgbClr val="FFFFFF"/>
    <a:srgbClr val="F7A0AD"/>
    <a:srgbClr val="F9B1B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03" autoAdjust="0"/>
    <p:restoredTop sz="62591" autoAdjust="0"/>
  </p:normalViewPr>
  <p:slideViewPr>
    <p:cSldViewPr snapToGrid="0" showGuides="1">
      <p:cViewPr varScale="1">
        <p:scale>
          <a:sx n="81" d="100"/>
          <a:sy n="81" d="100"/>
        </p:scale>
        <p:origin x="1572" y="78"/>
      </p:cViewPr>
      <p:guideLst>
        <p:guide orient="horz" pos="1620"/>
        <p:guide pos="2880"/>
        <p:guide orient="horz" pos="1836"/>
        <p:guide orient="horz" pos="3014"/>
        <p:guide orient="horz" pos="279"/>
        <p:guide orient="horz" pos="1716"/>
        <p:guide orient="horz" pos="536"/>
        <p:guide orient="horz" pos="325"/>
        <p:guide pos="5536"/>
        <p:guide pos="5174"/>
        <p:guide pos="226"/>
        <p:guide pos="593"/>
        <p:guide pos="675"/>
        <p:guide pos="1037"/>
        <p:guide pos="1122"/>
        <p:guide pos="1482"/>
        <p:guide pos="1576"/>
        <p:guide pos="1932"/>
        <p:guide pos="2021"/>
        <p:guide pos="2381"/>
        <p:guide pos="2475"/>
        <p:guide pos="2834"/>
        <p:guide pos="2928"/>
        <p:guide pos="3282"/>
        <p:guide pos="3384"/>
        <p:guide pos="3734"/>
        <p:guide pos="3817"/>
        <p:guide pos="4182"/>
        <p:guide pos="4723"/>
        <p:guide pos="4632"/>
        <p:guide pos="4272"/>
        <p:guide pos="5083"/>
      </p:guideLst>
    </p:cSldViewPr>
  </p:slideViewPr>
  <p:outlineViewPr>
    <p:cViewPr>
      <p:scale>
        <a:sx n="33" d="100"/>
        <a:sy n="33" d="100"/>
      </p:scale>
      <p:origin x="0" y="0"/>
    </p:cViewPr>
  </p:outlineViewPr>
  <p:notesTextViewPr>
    <p:cViewPr>
      <p:scale>
        <a:sx n="3" d="2"/>
        <a:sy n="3" d="2"/>
      </p:scale>
      <p:origin x="0" y="0"/>
    </p:cViewPr>
  </p:notesTextViewPr>
  <p:sorterViewPr>
    <p:cViewPr>
      <p:scale>
        <a:sx n="171" d="100"/>
        <a:sy n="171" d="100"/>
      </p:scale>
      <p:origin x="0" y="0"/>
    </p:cViewPr>
  </p:sorterViewPr>
  <p:notesViewPr>
    <p:cSldViewPr snapToGrid="0" snapToObjects="1">
      <p:cViewPr varScale="1">
        <p:scale>
          <a:sx n="156" d="100"/>
          <a:sy n="156" d="100"/>
        </p:scale>
        <p:origin x="-640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8812A7-FDF3-634D-BDAE-C5CF0D77B04D}" type="datetimeFigureOut">
              <a:rPr lang="en-US" smtClean="0"/>
              <a:t>5/12/2017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340642-D2FD-D046-87EF-349296A3D9A8}" type="slidenum">
              <a:rPr lang="en-US" smtClean="0"/>
              <a:t>‹#›</a:t>
            </a:fld>
            <a:endParaRPr lang="en-US"/>
          </a:p>
        </p:txBody>
      </p:sp>
    </p:spTree>
    <p:extLst>
      <p:ext uri="{BB962C8B-B14F-4D97-AF65-F5344CB8AC3E}">
        <p14:creationId xmlns:p14="http://schemas.microsoft.com/office/powerpoint/2010/main" val="871425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ENCOUNTER 23</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REVIEW STUDENT PROGRESS</a:t>
            </a:r>
          </a:p>
          <a:p>
            <a:pPr marL="171450" indent="-171450">
              <a:buFont typeface="Arial" charset="0"/>
              <a:buChar char="•"/>
            </a:pPr>
            <a:r>
              <a:rPr lang="en-US" sz="1200" kern="1200" dirty="0" smtClean="0">
                <a:solidFill>
                  <a:schemeClr val="tx1"/>
                </a:solidFill>
                <a:effectLst/>
                <a:latin typeface="+mn-lt"/>
                <a:ea typeface="+mn-ea"/>
                <a:cs typeface="+mn-cs"/>
              </a:rPr>
              <a:t>Check for last Encounter attendance.</a:t>
            </a:r>
          </a:p>
          <a:p>
            <a:pPr marL="171450" indent="-171450">
              <a:buFont typeface="Arial" charset="0"/>
              <a:buChar char="•"/>
            </a:pPr>
            <a:r>
              <a:rPr lang="en-US" sz="1200" kern="1200" dirty="0" smtClean="0">
                <a:solidFill>
                  <a:schemeClr val="tx1"/>
                </a:solidFill>
                <a:effectLst/>
                <a:latin typeface="+mn-lt"/>
                <a:ea typeface="+mn-ea"/>
                <a:cs typeface="+mn-cs"/>
              </a:rPr>
              <a:t>Check for last Speaking Center attendance and time spent.</a:t>
            </a:r>
          </a:p>
          <a:p>
            <a:pPr marL="171450" indent="-171450">
              <a:buFont typeface="Arial" charset="0"/>
              <a:buChar char="•"/>
            </a:pPr>
            <a:r>
              <a:rPr lang="en-US" sz="1200" kern="1200" dirty="0" smtClean="0">
                <a:solidFill>
                  <a:schemeClr val="tx1"/>
                </a:solidFill>
                <a:effectLst/>
                <a:latin typeface="+mn-lt"/>
                <a:ea typeface="+mn-ea"/>
                <a:cs typeface="+mn-cs"/>
              </a:rPr>
              <a:t>Check that Lesson 3 has been completed.</a:t>
            </a:r>
          </a:p>
          <a:p>
            <a:pPr marL="171450" indent="-171450">
              <a:buFont typeface="Arial" charset="0"/>
              <a:buChar char="•"/>
            </a:pPr>
            <a:r>
              <a:rPr lang="en-US" sz="1200" kern="1200" dirty="0" smtClean="0">
                <a:solidFill>
                  <a:schemeClr val="tx1"/>
                </a:solidFill>
                <a:effectLst/>
                <a:latin typeface="+mn-lt"/>
                <a:ea typeface="+mn-ea"/>
                <a:cs typeface="+mn-cs"/>
              </a:rPr>
              <a:t>Prepare general comments on Student attendance, study habits, and overall progress.</a:t>
            </a:r>
            <a:r>
              <a:rPr lang="en-US" dirty="0" smtClean="0">
                <a:effectLst/>
              </a:rPr>
              <a:t> </a:t>
            </a:r>
            <a:endParaRPr lang="en-US" sz="1200" b="0" kern="1200" dirty="0" smtClean="0">
              <a:solidFill>
                <a:schemeClr val="tx1"/>
              </a:solidFill>
              <a:effectLst/>
              <a:latin typeface="+mn-lt"/>
              <a:ea typeface="+mn-ea"/>
              <a:cs typeface="+mn-cs"/>
            </a:endParaRP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VIDEO SUMMARY</a:t>
            </a:r>
          </a:p>
          <a:p>
            <a:r>
              <a:rPr lang="en-US" sz="1200" kern="1200" dirty="0" err="1" smtClean="0">
                <a:solidFill>
                  <a:schemeClr val="tx1"/>
                </a:solidFill>
                <a:effectLst/>
                <a:latin typeface="+mn-lt"/>
                <a:ea typeface="+mn-ea"/>
                <a:cs typeface="+mn-cs"/>
              </a:rPr>
              <a:t>Shen</a:t>
            </a:r>
            <a:r>
              <a:rPr lang="en-US" sz="1200" kern="1200" dirty="0" smtClean="0">
                <a:solidFill>
                  <a:schemeClr val="tx1"/>
                </a:solidFill>
                <a:effectLst/>
                <a:latin typeface="+mn-lt"/>
                <a:ea typeface="+mn-ea"/>
                <a:cs typeface="+mn-cs"/>
              </a:rPr>
              <a:t> talks with his parents about plans for their upcoming trip to New York. Then Benny brings in mail for </a:t>
            </a:r>
            <a:r>
              <a:rPr lang="en-US" sz="1200" kern="1200" dirty="0" err="1" smtClean="0">
                <a:solidFill>
                  <a:schemeClr val="tx1"/>
                </a:solidFill>
                <a:effectLst/>
                <a:latin typeface="+mn-lt"/>
                <a:ea typeface="+mn-ea"/>
                <a:cs typeface="+mn-cs"/>
              </a:rPr>
              <a:t>Shen</a:t>
            </a:r>
            <a:r>
              <a:rPr lang="en-US" sz="1200" kern="1200" dirty="0" smtClean="0">
                <a:solidFill>
                  <a:schemeClr val="tx1"/>
                </a:solidFill>
                <a:effectLst/>
                <a:latin typeface="+mn-lt"/>
                <a:ea typeface="+mn-ea"/>
                <a:cs typeface="+mn-cs"/>
              </a:rPr>
              <a:t>. It’s a paycheck, and </a:t>
            </a:r>
            <a:r>
              <a:rPr lang="en-US" sz="1200" kern="1200" dirty="0" err="1" smtClean="0">
                <a:solidFill>
                  <a:schemeClr val="tx1"/>
                </a:solidFill>
                <a:effectLst/>
                <a:latin typeface="+mn-lt"/>
                <a:ea typeface="+mn-ea"/>
                <a:cs typeface="+mn-cs"/>
              </a:rPr>
              <a:t>Shen</a:t>
            </a:r>
            <a:r>
              <a:rPr lang="en-US" sz="1200" kern="1200" dirty="0" smtClean="0">
                <a:solidFill>
                  <a:schemeClr val="tx1"/>
                </a:solidFill>
                <a:effectLst/>
                <a:latin typeface="+mn-lt"/>
                <a:ea typeface="+mn-ea"/>
                <a:cs typeface="+mn-cs"/>
              </a:rPr>
              <a:t> explains to Benny that though he loves acting and is good at it, his recent jobs have not involved acting. Benny asks to borrow money from </a:t>
            </a:r>
            <a:r>
              <a:rPr lang="en-US" sz="1200" kern="1200" dirty="0" err="1" smtClean="0">
                <a:solidFill>
                  <a:schemeClr val="tx1"/>
                </a:solidFill>
                <a:effectLst/>
                <a:latin typeface="+mn-lt"/>
                <a:ea typeface="+mn-ea"/>
                <a:cs typeface="+mn-cs"/>
              </a:rPr>
              <a:t>Shen</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Aanya</a:t>
            </a:r>
            <a:r>
              <a:rPr lang="en-US" sz="1200" kern="1200" dirty="0" smtClean="0">
                <a:solidFill>
                  <a:schemeClr val="tx1"/>
                </a:solidFill>
                <a:effectLst/>
                <a:latin typeface="+mn-lt"/>
                <a:ea typeface="+mn-ea"/>
                <a:cs typeface="+mn-cs"/>
              </a:rPr>
              <a:t> invites </a:t>
            </a:r>
            <a:r>
              <a:rPr lang="en-US" sz="1200" kern="1200" dirty="0" err="1" smtClean="0">
                <a:solidFill>
                  <a:schemeClr val="tx1"/>
                </a:solidFill>
                <a:effectLst/>
                <a:latin typeface="+mn-lt"/>
                <a:ea typeface="+mn-ea"/>
                <a:cs typeface="+mn-cs"/>
              </a:rPr>
              <a:t>Khae</a:t>
            </a:r>
            <a:r>
              <a:rPr lang="en-US" sz="1200" kern="1200" dirty="0" smtClean="0">
                <a:solidFill>
                  <a:schemeClr val="tx1"/>
                </a:solidFill>
                <a:effectLst/>
                <a:latin typeface="+mn-lt"/>
                <a:ea typeface="+mn-ea"/>
                <a:cs typeface="+mn-cs"/>
              </a:rPr>
              <a:t> to go shopping with her over their lunch break. They buy a new tie for Marco, a necklace for </a:t>
            </a:r>
            <a:r>
              <a:rPr lang="en-US" sz="1200" kern="1200" dirty="0" err="1" smtClean="0">
                <a:solidFill>
                  <a:schemeClr val="tx1"/>
                </a:solidFill>
                <a:effectLst/>
                <a:latin typeface="+mn-lt"/>
                <a:ea typeface="+mn-ea"/>
                <a:cs typeface="+mn-cs"/>
              </a:rPr>
              <a:t>Aanya</a:t>
            </a:r>
            <a:r>
              <a:rPr lang="en-US" sz="1200" kern="1200" dirty="0" smtClean="0">
                <a:solidFill>
                  <a:schemeClr val="tx1"/>
                </a:solidFill>
                <a:effectLst/>
                <a:latin typeface="+mn-lt"/>
                <a:ea typeface="+mn-ea"/>
                <a:cs typeface="+mn-cs"/>
              </a:rPr>
              <a:t>, and a handbag for </a:t>
            </a:r>
            <a:r>
              <a:rPr lang="en-US" sz="1200" kern="1200" dirty="0" err="1" smtClean="0">
                <a:solidFill>
                  <a:schemeClr val="tx1"/>
                </a:solidFill>
                <a:effectLst/>
                <a:latin typeface="+mn-lt"/>
                <a:ea typeface="+mn-ea"/>
                <a:cs typeface="+mn-cs"/>
              </a:rPr>
              <a:t>Khae</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At the restaurant, </a:t>
            </a:r>
            <a:r>
              <a:rPr lang="en-US" sz="1200" kern="1200" dirty="0" err="1" smtClean="0">
                <a:solidFill>
                  <a:schemeClr val="tx1"/>
                </a:solidFill>
                <a:effectLst/>
                <a:latin typeface="+mn-lt"/>
                <a:ea typeface="+mn-ea"/>
                <a:cs typeface="+mn-cs"/>
              </a:rPr>
              <a:t>Sofi</a:t>
            </a:r>
            <a:r>
              <a:rPr lang="en-US" sz="1200" kern="1200" dirty="0" smtClean="0">
                <a:solidFill>
                  <a:schemeClr val="tx1"/>
                </a:solidFill>
                <a:effectLst/>
                <a:latin typeface="+mn-lt"/>
                <a:ea typeface="+mn-ea"/>
                <a:cs typeface="+mn-cs"/>
              </a:rPr>
              <a:t> is pleased because she has taught the three temp cooks how to work well in the kitchen. </a:t>
            </a:r>
            <a:r>
              <a:rPr lang="en-US" sz="1200" kern="1200" dirty="0" err="1" smtClean="0">
                <a:solidFill>
                  <a:schemeClr val="tx1"/>
                </a:solidFill>
                <a:effectLst/>
                <a:latin typeface="+mn-lt"/>
                <a:ea typeface="+mn-ea"/>
                <a:cs typeface="+mn-cs"/>
              </a:rPr>
              <a:t>Sofi’s</a:t>
            </a:r>
            <a:r>
              <a:rPr lang="en-US" sz="1200" kern="1200" dirty="0" smtClean="0">
                <a:solidFill>
                  <a:schemeClr val="tx1"/>
                </a:solidFill>
                <a:effectLst/>
                <a:latin typeface="+mn-lt"/>
                <a:ea typeface="+mn-ea"/>
                <a:cs typeface="+mn-cs"/>
              </a:rPr>
              <a:t> friend Eli comes to the restaurant for lunch, and </a:t>
            </a:r>
            <a:r>
              <a:rPr lang="en-US" sz="1200" kern="1200" dirty="0" err="1" smtClean="0">
                <a:solidFill>
                  <a:schemeClr val="tx1"/>
                </a:solidFill>
                <a:effectLst/>
                <a:latin typeface="+mn-lt"/>
                <a:ea typeface="+mn-ea"/>
                <a:cs typeface="+mn-cs"/>
              </a:rPr>
              <a:t>Sofi</a:t>
            </a:r>
            <a:r>
              <a:rPr lang="en-US" sz="1200" kern="1200" dirty="0" smtClean="0">
                <a:solidFill>
                  <a:schemeClr val="tx1"/>
                </a:solidFill>
                <a:effectLst/>
                <a:latin typeface="+mn-lt"/>
                <a:ea typeface="+mn-ea"/>
                <a:cs typeface="+mn-cs"/>
              </a:rPr>
              <a:t> makes him one of her grandmother’s recipes. Diego helps one of the temp cooks with a recipe.</a:t>
            </a:r>
          </a:p>
          <a:p>
            <a:r>
              <a:rPr lang="en-US" sz="1200" kern="1200" dirty="0" smtClean="0">
                <a:solidFill>
                  <a:schemeClr val="tx1"/>
                </a:solidFill>
                <a:effectLst/>
                <a:latin typeface="+mn-lt"/>
                <a:ea typeface="+mn-ea"/>
                <a:cs typeface="+mn-cs"/>
              </a:rPr>
              <a:t> </a:t>
            </a:r>
          </a:p>
          <a:p>
            <a:r>
              <a:rPr lang="en-US" sz="1200" b="0" kern="1200" dirty="0" smtClean="0">
                <a:solidFill>
                  <a:schemeClr val="tx1"/>
                </a:solidFill>
                <a:effectLst/>
                <a:latin typeface="+mn-lt"/>
                <a:ea typeface="+mn-ea"/>
                <a:cs typeface="+mn-cs"/>
              </a:rPr>
              <a:t>READING SUMMARY</a:t>
            </a:r>
          </a:p>
          <a:p>
            <a:r>
              <a:rPr lang="en-US" sz="1200" kern="1200" dirty="0" smtClean="0">
                <a:solidFill>
                  <a:schemeClr val="tx1"/>
                </a:solidFill>
                <a:effectLst/>
                <a:latin typeface="+mn-lt"/>
                <a:ea typeface="+mn-ea"/>
                <a:cs typeface="+mn-cs"/>
              </a:rPr>
              <a:t>In the first reading, two women, Kara and </a:t>
            </a:r>
            <a:r>
              <a:rPr lang="en-US" sz="1200" kern="1200" dirty="0" err="1" smtClean="0">
                <a:solidFill>
                  <a:schemeClr val="tx1"/>
                </a:solidFill>
                <a:effectLst/>
                <a:latin typeface="+mn-lt"/>
                <a:ea typeface="+mn-ea"/>
                <a:cs typeface="+mn-cs"/>
              </a:rPr>
              <a:t>Yuna</a:t>
            </a:r>
            <a:r>
              <a:rPr lang="en-US" sz="1200" kern="1200" dirty="0" smtClean="0">
                <a:solidFill>
                  <a:schemeClr val="tx1"/>
                </a:solidFill>
                <a:effectLst/>
                <a:latin typeface="+mn-lt"/>
                <a:ea typeface="+mn-ea"/>
                <a:cs typeface="+mn-cs"/>
              </a:rPr>
              <a:t>, are texting back and forth. Kara tells </a:t>
            </a:r>
            <a:r>
              <a:rPr lang="en-US" sz="1200" kern="1200" dirty="0" err="1" smtClean="0">
                <a:solidFill>
                  <a:schemeClr val="tx1"/>
                </a:solidFill>
                <a:effectLst/>
                <a:latin typeface="+mn-lt"/>
                <a:ea typeface="+mn-ea"/>
                <a:cs typeface="+mn-cs"/>
              </a:rPr>
              <a:t>Yuna</a:t>
            </a:r>
            <a:r>
              <a:rPr lang="en-US" sz="1200" kern="1200" dirty="0" smtClean="0">
                <a:solidFill>
                  <a:schemeClr val="tx1"/>
                </a:solidFill>
                <a:effectLst/>
                <a:latin typeface="+mn-lt"/>
                <a:ea typeface="+mn-ea"/>
                <a:cs typeface="+mn-cs"/>
              </a:rPr>
              <a:t> about some good deals she got on some clothing and accessories when shopping the night before. While planning a shopping trip together, </a:t>
            </a:r>
            <a:r>
              <a:rPr lang="en-US" sz="1200" kern="1200" dirty="0" err="1" smtClean="0">
                <a:solidFill>
                  <a:schemeClr val="tx1"/>
                </a:solidFill>
                <a:effectLst/>
                <a:latin typeface="+mn-lt"/>
                <a:ea typeface="+mn-ea"/>
                <a:cs typeface="+mn-cs"/>
              </a:rPr>
              <a:t>Yuna</a:t>
            </a:r>
            <a:r>
              <a:rPr lang="en-US" sz="1200" kern="1200" dirty="0" smtClean="0">
                <a:solidFill>
                  <a:schemeClr val="tx1"/>
                </a:solidFill>
                <a:effectLst/>
                <a:latin typeface="+mn-lt"/>
                <a:ea typeface="+mn-ea"/>
                <a:cs typeface="+mn-cs"/>
              </a:rPr>
              <a:t> asks Kara to borrow some money, which Kara avoids answering by claiming she’s too busy to chat.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second reading is a “Plan Your Visit” page from a theme park’s website. Included are seasonal operating ours, directions to the park by bus and car, and information about a nearby hotel.</a:t>
            </a:r>
          </a:p>
          <a:p>
            <a:r>
              <a:rPr lang="en-US" sz="1200" kern="1200" dirty="0" smtClean="0">
                <a:solidFill>
                  <a:schemeClr val="tx1"/>
                </a:solidFill>
                <a:effectLst/>
                <a:latin typeface="+mn-lt"/>
                <a:ea typeface="+mn-ea"/>
                <a:cs typeface="+mn-cs"/>
              </a:rPr>
              <a:t> </a:t>
            </a:r>
          </a:p>
          <a:p>
            <a:r>
              <a:rPr lang="en-US" sz="1200" b="0" kern="1200" dirty="0" smtClean="0">
                <a:solidFill>
                  <a:schemeClr val="tx1"/>
                </a:solidFill>
                <a:effectLst/>
                <a:latin typeface="+mn-lt"/>
                <a:ea typeface="+mn-ea"/>
                <a:cs typeface="+mn-cs"/>
              </a:rPr>
              <a:t>AUDIO SUMMARY</a:t>
            </a:r>
          </a:p>
          <a:p>
            <a:r>
              <a:rPr lang="en-US" sz="1200" kern="1200" dirty="0" smtClean="0">
                <a:solidFill>
                  <a:schemeClr val="tx1"/>
                </a:solidFill>
                <a:effectLst/>
                <a:latin typeface="+mn-lt"/>
                <a:ea typeface="+mn-ea"/>
                <a:cs typeface="+mn-cs"/>
              </a:rPr>
              <a:t>A man is starting to plan a vacation. He asks a friend to help him, and she guides him through the process of booking online. The man becomes interested in an all-inclusive trip until he finds out how high the price is. </a:t>
            </a:r>
          </a:p>
          <a:p>
            <a:r>
              <a:rPr lang="en-US" sz="1200" kern="1200" dirty="0" smtClean="0">
                <a:solidFill>
                  <a:schemeClr val="tx1"/>
                </a:solidFill>
                <a:effectLst/>
                <a:latin typeface="+mn-lt"/>
                <a:ea typeface="+mn-ea"/>
                <a:cs typeface="+mn-cs"/>
              </a:rPr>
              <a:t> </a:t>
            </a:r>
          </a:p>
          <a:p>
            <a:r>
              <a:rPr lang="en-US" sz="1200" b="0" kern="1200" dirty="0" smtClean="0">
                <a:solidFill>
                  <a:schemeClr val="tx1"/>
                </a:solidFill>
                <a:effectLst/>
                <a:latin typeface="+mn-lt"/>
                <a:ea typeface="+mn-ea"/>
                <a:cs typeface="+mn-cs"/>
              </a:rPr>
              <a:t>VOCABULARY OBJECTIVES</a:t>
            </a:r>
          </a:p>
          <a:p>
            <a:pPr marL="171450" indent="-171450">
              <a:buFont typeface="Arial" charset="0"/>
              <a:buChar char="•"/>
            </a:pPr>
            <a:r>
              <a:rPr lang="en-GB" sz="1200" kern="1200" dirty="0" smtClean="0">
                <a:solidFill>
                  <a:schemeClr val="tx1"/>
                </a:solidFill>
                <a:effectLst/>
                <a:latin typeface="+mn-lt"/>
                <a:ea typeface="+mn-ea"/>
                <a:cs typeface="+mn-cs"/>
              </a:rPr>
              <a:t>Can name very common types of holiday (</a:t>
            </a:r>
            <a:r>
              <a:rPr lang="en-GB" sz="1200" i="1" kern="1200" dirty="0" smtClean="0">
                <a:solidFill>
                  <a:schemeClr val="tx1"/>
                </a:solidFill>
                <a:effectLst/>
                <a:latin typeface="+mn-lt"/>
                <a:ea typeface="+mn-ea"/>
                <a:cs typeface="+mn-cs"/>
              </a:rPr>
              <a:t>camping; tour;</a:t>
            </a:r>
            <a:r>
              <a:rPr lang="en-GB" sz="1200" i="1" kern="1200" baseline="0" dirty="0" smtClean="0">
                <a:solidFill>
                  <a:schemeClr val="tx1"/>
                </a:solidFill>
                <a:effectLst/>
                <a:latin typeface="+mn-lt"/>
                <a:ea typeface="+mn-ea"/>
                <a:cs typeface="+mn-cs"/>
              </a:rPr>
              <a:t> sightseeing</a:t>
            </a:r>
            <a:r>
              <a:rPr lang="en-GB"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Can use very basic language related to getting around a city (</a:t>
            </a:r>
            <a:r>
              <a:rPr lang="en-US" sz="1200" i="1" kern="1200" dirty="0" smtClean="0">
                <a:solidFill>
                  <a:schemeClr val="tx1"/>
                </a:solidFill>
                <a:effectLst/>
                <a:latin typeface="+mn-lt"/>
                <a:ea typeface="+mn-ea"/>
                <a:cs typeface="+mn-cs"/>
              </a:rPr>
              <a:t>go</a:t>
            </a:r>
            <a:r>
              <a:rPr lang="en-US" sz="1200" i="1" kern="1200" baseline="0" dirty="0" smtClean="0">
                <a:solidFill>
                  <a:schemeClr val="tx1"/>
                </a:solidFill>
                <a:effectLst/>
                <a:latin typeface="+mn-lt"/>
                <a:ea typeface="+mn-ea"/>
                <a:cs typeface="+mn-cs"/>
              </a:rPr>
              <a:t> to; get there; uptown, across the street; walk; by foot; take the bus; take the train</a:t>
            </a:r>
            <a:r>
              <a:rPr lang="en-US" sz="1200" kern="1200" dirty="0" smtClean="0">
                <a:solidFill>
                  <a:schemeClr val="tx1"/>
                </a:solidFill>
                <a:latin typeface="+mn-lt"/>
                <a:ea typeface="+mn-ea"/>
                <a:cs typeface="+mn-cs"/>
              </a:rPr>
              <a:t>)</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GRAMMAR OBJECTIVES</a:t>
            </a:r>
          </a:p>
          <a:p>
            <a:pPr marL="171450" indent="-171450">
              <a:buFont typeface="Arial" charset="0"/>
              <a:buChar char="•"/>
            </a:pPr>
            <a:r>
              <a:rPr lang="en-US" sz="1200" kern="1200" dirty="0" smtClean="0">
                <a:solidFill>
                  <a:schemeClr val="tx1"/>
                </a:solidFill>
                <a:effectLst/>
                <a:latin typeface="+mn-lt"/>
                <a:ea typeface="+mn-ea"/>
                <a:cs typeface="+mn-cs"/>
              </a:rPr>
              <a:t>Can describe everyday movements using basic prepositions (</a:t>
            </a:r>
            <a:r>
              <a:rPr lang="en-US" sz="1200" i="1" kern="1200" dirty="0" smtClean="0">
                <a:solidFill>
                  <a:schemeClr val="tx1"/>
                </a:solidFill>
                <a:latin typeface="+mn-lt"/>
                <a:ea typeface="+mn-ea"/>
                <a:cs typeface="+mn-cs"/>
              </a:rPr>
              <a:t>I get out of bed.</a:t>
            </a:r>
            <a:r>
              <a:rPr lang="en-US" sz="1200" kern="1200" dirty="0" smtClean="0">
                <a:solidFill>
                  <a:schemeClr val="tx1"/>
                </a:solidFill>
                <a:latin typeface="+mn-lt"/>
                <a:ea typeface="+mn-ea"/>
                <a:cs typeface="+mn-cs"/>
              </a:rPr>
              <a:t>)</a:t>
            </a: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Can ask for information about time, measurement, size, and quantity with </a:t>
            </a:r>
            <a:r>
              <a:rPr lang="en-US" sz="1200" i="1" kern="1200" dirty="0" smtClean="0">
                <a:solidFill>
                  <a:schemeClr val="tx1"/>
                </a:solidFill>
                <a:effectLst/>
                <a:latin typeface="+mn-lt"/>
                <a:ea typeface="+mn-ea"/>
                <a:cs typeface="+mn-cs"/>
              </a:rPr>
              <a:t>how</a:t>
            </a:r>
            <a:r>
              <a:rPr lang="en-US" sz="1200" kern="1200" dirty="0" smtClean="0">
                <a:solidFill>
                  <a:schemeClr val="tx1"/>
                </a:solidFill>
                <a:effectLst/>
                <a:latin typeface="+mn-lt"/>
                <a:ea typeface="+mn-ea"/>
                <a:cs typeface="+mn-cs"/>
              </a:rPr>
              <a:t> (</a:t>
            </a:r>
            <a:r>
              <a:rPr lang="en-US" sz="1200" i="1" kern="1200" dirty="0" smtClean="0">
                <a:solidFill>
                  <a:schemeClr val="tx1"/>
                </a:solidFill>
                <a:latin typeface="+mn-lt"/>
                <a:ea typeface="+mn-ea"/>
                <a:cs typeface="+mn-cs"/>
              </a:rPr>
              <a:t>How many vegetables?</a:t>
            </a:r>
            <a:r>
              <a:rPr lang="en-US" sz="1200" kern="1200" dirty="0" smtClean="0">
                <a:solidFill>
                  <a:schemeClr val="tx1"/>
                </a:solidFill>
                <a:latin typeface="+mn-lt"/>
                <a:ea typeface="+mn-ea"/>
                <a:cs typeface="+mn-cs"/>
              </a:rPr>
              <a:t>)</a:t>
            </a:r>
            <a:endParaRPr lang="en-US" sz="120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SPEAKING OBJECTIVES</a:t>
            </a:r>
          </a:p>
          <a:p>
            <a:pPr marL="171450" indent="-171450">
              <a:buFont typeface="Arial" charset="0"/>
              <a:buChar char="•"/>
            </a:pPr>
            <a:r>
              <a:rPr lang="en-US" sz="1200" kern="1200" dirty="0" smtClean="0">
                <a:solidFill>
                  <a:schemeClr val="tx1"/>
                </a:solidFill>
                <a:effectLst/>
                <a:latin typeface="+mn-lt"/>
                <a:ea typeface="+mn-ea"/>
                <a:cs typeface="+mn-cs"/>
              </a:rPr>
              <a:t>Can make simple purchases by stating what is wanted and asking for the price (</a:t>
            </a:r>
            <a:r>
              <a:rPr lang="en-US" sz="1200" i="1" kern="1200" dirty="0" smtClean="0">
                <a:solidFill>
                  <a:schemeClr val="tx1"/>
                </a:solidFill>
                <a:latin typeface="+mn-lt"/>
                <a:ea typeface="+mn-ea"/>
                <a:cs typeface="+mn-cs"/>
              </a:rPr>
              <a:t>I want to buy some jewelry.</a:t>
            </a:r>
            <a:r>
              <a:rPr lang="en-US" sz="1200" kern="1200" dirty="0" smtClean="0">
                <a:solidFill>
                  <a:schemeClr val="tx1"/>
                </a:solidFill>
                <a:latin typeface="+mn-lt"/>
                <a:ea typeface="+mn-ea"/>
                <a:cs typeface="+mn-cs"/>
              </a:rPr>
              <a:t>)</a:t>
            </a: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Can ask for attention</a:t>
            </a:r>
            <a:r>
              <a:rPr lang="en-US" dirty="0" smtClean="0">
                <a:effectLst/>
              </a:rPr>
              <a:t> (</a:t>
            </a:r>
            <a:r>
              <a:rPr lang="en-US" sz="1200" i="1" kern="1200" dirty="0" smtClean="0">
                <a:solidFill>
                  <a:schemeClr val="tx1"/>
                </a:solidFill>
                <a:latin typeface="+mn-lt"/>
                <a:ea typeface="+mn-ea"/>
                <a:cs typeface="+mn-cs"/>
              </a:rPr>
              <a:t>Excuse me?</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1</a:t>
            </a:fld>
            <a:endParaRPr lang="en-US"/>
          </a:p>
        </p:txBody>
      </p:sp>
    </p:spTree>
    <p:extLst>
      <p:ext uri="{BB962C8B-B14F-4D97-AF65-F5344CB8AC3E}">
        <p14:creationId xmlns:p14="http://schemas.microsoft.com/office/powerpoint/2010/main" val="799208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2.1 Travel</a:t>
            </a:r>
          </a:p>
          <a:p>
            <a:endParaRPr lang="en-US" b="1" baseline="0" dirty="0" smtClean="0"/>
          </a:p>
          <a:p>
            <a:r>
              <a:rPr lang="en-US" b="0" dirty="0" smtClean="0"/>
              <a:t>FEEDBACK</a:t>
            </a:r>
            <a:endParaRPr lang="en-US" b="0" baseline="0" dirty="0" smtClean="0"/>
          </a:p>
          <a:p>
            <a:pPr marL="171450" indent="-171450">
              <a:buFont typeface="Arial"/>
              <a:buChar char="•"/>
            </a:pPr>
            <a:r>
              <a:rPr lang="en-US" b="0" baseline="0" dirty="0" smtClean="0"/>
              <a:t>Quickly give the Students feedback on the target language they just practiced.</a:t>
            </a:r>
          </a:p>
          <a:p>
            <a:pPr marL="171450" indent="-171450">
              <a:buFont typeface="Arial"/>
              <a:buChar char="•"/>
            </a:pPr>
            <a:r>
              <a:rPr lang="en-US" b="0" baseline="0" dirty="0" smtClean="0"/>
              <a:t>Remind them of other resources they can take advantage of to improve their English:</a:t>
            </a:r>
          </a:p>
          <a:p>
            <a:pPr marL="628650" lvl="1" indent="-171450">
              <a:buFont typeface="Arial"/>
              <a:buChar char="•"/>
            </a:pPr>
            <a:r>
              <a:rPr lang="en-US" b="0" baseline="0" dirty="0" smtClean="0"/>
              <a:t>Go to Wall Street World to practice grammar and vocabulary.</a:t>
            </a:r>
          </a:p>
          <a:p>
            <a:pPr marL="628650" lvl="1" indent="-171450">
              <a:buFont typeface="Arial"/>
              <a:buChar char="•"/>
            </a:pPr>
            <a:r>
              <a:rPr lang="en-US" b="0" baseline="0" dirty="0" smtClean="0"/>
              <a:t>Review the Student Manual or Digital Book to study grammar and vocabulary.</a:t>
            </a:r>
          </a:p>
          <a:p>
            <a:pPr marL="628650" lvl="1" indent="-171450">
              <a:buFont typeface="Arial"/>
              <a:buChar char="•"/>
            </a:pPr>
            <a:r>
              <a:rPr lang="en-US" b="0" baseline="0" dirty="0" smtClean="0"/>
              <a:t>Attend Complementary Classes to practice using grammar and vocabulary.</a:t>
            </a:r>
          </a:p>
          <a:p>
            <a:pPr marL="628650" lvl="1" indent="-171450">
              <a:buFont typeface="Arial"/>
              <a:buChar char="•"/>
            </a:pPr>
            <a:r>
              <a:rPr lang="en-US" b="0" baseline="0" dirty="0" smtClean="0"/>
              <a:t>Join Social Clubs to practice speaking skills.</a:t>
            </a:r>
          </a:p>
          <a:p>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10</a:t>
            </a:fld>
            <a:endParaRPr lang="en-US"/>
          </a:p>
        </p:txBody>
      </p:sp>
    </p:spTree>
    <p:extLst>
      <p:ext uri="{BB962C8B-B14F-4D97-AF65-F5344CB8AC3E}">
        <p14:creationId xmlns:p14="http://schemas.microsoft.com/office/powerpoint/2010/main" val="3991718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Activity 2.2 </a:t>
            </a:r>
            <a:r>
              <a:rPr lang="en-GB" sz="1200" kern="1200" dirty="0" smtClean="0">
                <a:solidFill>
                  <a:schemeClr val="tx1"/>
                </a:solidFill>
                <a:effectLst/>
                <a:latin typeface="+mn-lt"/>
                <a:ea typeface="+mn-ea"/>
                <a:cs typeface="+mn-cs"/>
              </a:rPr>
              <a:t>Transportation</a:t>
            </a:r>
            <a:r>
              <a:rPr lang="en-US" sz="1200" b="0" kern="1200" dirty="0" smtClean="0">
                <a:solidFill>
                  <a:schemeClr val="tx1"/>
                </a:solidFill>
                <a:effectLst/>
                <a:latin typeface="+mn-lt"/>
                <a:ea typeface="+mn-ea"/>
                <a:cs typeface="+mn-cs"/>
              </a:rPr>
              <a:t> (5 min)</a:t>
            </a:r>
          </a:p>
          <a:p>
            <a:r>
              <a:rPr lang="en-US" sz="1200" b="0" kern="1200" dirty="0" smtClean="0">
                <a:solidFill>
                  <a:schemeClr val="tx1"/>
                </a:solidFill>
                <a:effectLst/>
                <a:latin typeface="+mn-lt"/>
                <a:ea typeface="+mn-ea"/>
                <a:cs typeface="+mn-cs"/>
              </a:rPr>
              <a:t>Allow one minute for this slide.</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OBJECTIVE</a:t>
            </a:r>
          </a:p>
          <a:p>
            <a:pPr marL="171450" indent="-171450">
              <a:buFont typeface="Arial" charset="0"/>
              <a:buChar char="•"/>
            </a:pPr>
            <a:r>
              <a:rPr lang="en-US" sz="1200" kern="1200" dirty="0" smtClean="0">
                <a:solidFill>
                  <a:schemeClr val="tx1"/>
                </a:solidFill>
                <a:effectLst/>
                <a:latin typeface="+mn-lt"/>
                <a:ea typeface="+mn-ea"/>
                <a:cs typeface="+mn-cs"/>
              </a:rPr>
              <a:t>Can use very basic language related to getting around a city (</a:t>
            </a:r>
            <a:r>
              <a:rPr lang="en-US" sz="1200" i="1" kern="1200" dirty="0" smtClean="0">
                <a:solidFill>
                  <a:schemeClr val="tx1"/>
                </a:solidFill>
                <a:latin typeface="+mn-lt"/>
                <a:ea typeface="+mn-ea"/>
                <a:cs typeface="+mn-cs"/>
              </a:rPr>
              <a:t>go to; get there; uptown, across the street; walk; by foot; take the bus; take the train</a:t>
            </a:r>
            <a:r>
              <a:rPr lang="en-US" sz="1200" kern="1200" dirty="0" smtClean="0">
                <a:solidFill>
                  <a:schemeClr val="tx1"/>
                </a:solidFill>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INSTRUCTIONS</a:t>
            </a:r>
          </a:p>
          <a:p>
            <a:r>
              <a:rPr lang="en-US" sz="1200" kern="1200" dirty="0" smtClean="0">
                <a:solidFill>
                  <a:schemeClr val="tx1"/>
                </a:solidFill>
                <a:effectLst/>
                <a:latin typeface="+mn-lt"/>
                <a:ea typeface="+mn-ea"/>
                <a:cs typeface="+mn-cs"/>
              </a:rPr>
              <a:t>#1. Have a Student read the statements</a:t>
            </a:r>
            <a:r>
              <a:rPr lang="en-US" sz="1200" kern="1200" baseline="0" dirty="0" smtClean="0">
                <a:solidFill>
                  <a:schemeClr val="tx1"/>
                </a:solidFill>
                <a:effectLst/>
                <a:latin typeface="+mn-lt"/>
                <a:ea typeface="+mn-ea"/>
                <a:cs typeface="+mn-cs"/>
              </a:rPr>
              <a:t> and </a:t>
            </a:r>
            <a:r>
              <a:rPr lang="en-US" sz="1200" i="0" kern="1200" dirty="0" smtClean="0">
                <a:solidFill>
                  <a:schemeClr val="tx1"/>
                </a:solidFill>
                <a:effectLst/>
                <a:latin typeface="+mn-lt"/>
                <a:ea typeface="+mn-ea"/>
                <a:cs typeface="+mn-cs"/>
              </a:rPr>
              <a:t>question. [</a:t>
            </a:r>
            <a:r>
              <a:rPr lang="en-GB" sz="1200" i="0" kern="1200" dirty="0" smtClean="0">
                <a:solidFill>
                  <a:schemeClr val="tx1"/>
                </a:solidFill>
                <a:effectLst/>
                <a:latin typeface="+mn-lt"/>
                <a:ea typeface="+mn-ea"/>
                <a:cs typeface="+mn-cs"/>
              </a:rPr>
              <a:t>We’re in Paris on vacation, and we are staying at a hotel. We want to go to museums. Some are close to the hotel, but some aren’t. How can we get to the museums?</a:t>
            </a:r>
            <a:r>
              <a:rPr lang="en-US" sz="1200" i="0" kern="1200" dirty="0" smtClean="0">
                <a:solidFill>
                  <a:schemeClr val="tx1"/>
                </a:solidFill>
                <a:effectLst/>
                <a:latin typeface="+mn-lt"/>
                <a:ea typeface="+mn-ea"/>
                <a:cs typeface="+mn-cs"/>
              </a:rPr>
              <a:t>]</a:t>
            </a:r>
          </a:p>
          <a:p>
            <a:r>
              <a:rPr lang="en-US" sz="1200" i="0" kern="1200" dirty="0" smtClean="0">
                <a:solidFill>
                  <a:schemeClr val="tx1"/>
                </a:solidFill>
                <a:effectLst/>
                <a:latin typeface="+mn-lt"/>
                <a:ea typeface="+mn-ea"/>
                <a:cs typeface="+mn-cs"/>
              </a:rPr>
              <a:t>#2.</a:t>
            </a:r>
            <a:r>
              <a:rPr lang="en-US" sz="1200" i="0" kern="1200" baseline="0" dirty="0" smtClean="0">
                <a:solidFill>
                  <a:schemeClr val="tx1"/>
                </a:solidFill>
                <a:effectLst/>
                <a:latin typeface="+mn-lt"/>
                <a:ea typeface="+mn-ea"/>
                <a:cs typeface="+mn-cs"/>
              </a:rPr>
              <a:t> Encourage the Students to answer.</a:t>
            </a:r>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#3. Reveal</a:t>
            </a:r>
            <a:r>
              <a:rPr lang="en-US" sz="1200" i="0" kern="1200" baseline="0" dirty="0" smtClean="0">
                <a:solidFill>
                  <a:schemeClr val="tx1"/>
                </a:solidFill>
                <a:effectLst/>
                <a:latin typeface="+mn-lt"/>
                <a:ea typeface="+mn-ea"/>
                <a:cs typeface="+mn-cs"/>
              </a:rPr>
              <a:t> the sample answers. [</a:t>
            </a:r>
            <a:r>
              <a:rPr lang="en-US" sz="1200" i="0" kern="1200" dirty="0" smtClean="0">
                <a:solidFill>
                  <a:schemeClr val="tx1"/>
                </a:solidFill>
                <a:effectLst/>
                <a:latin typeface="+mn-lt"/>
                <a:ea typeface="+mn-ea"/>
                <a:cs typeface="+mn-cs"/>
              </a:rPr>
              <a:t>We can take the subway</a:t>
            </a:r>
            <a:r>
              <a:rPr lang="en-US" sz="1200" i="0" kern="1200" baseline="0" dirty="0" smtClean="0">
                <a:solidFill>
                  <a:schemeClr val="tx1"/>
                </a:solidFill>
                <a:effectLst/>
                <a:latin typeface="+mn-lt"/>
                <a:ea typeface="+mn-ea"/>
                <a:cs typeface="+mn-cs"/>
              </a:rPr>
              <a:t>./</a:t>
            </a:r>
            <a:r>
              <a:rPr lang="en-GB" sz="1200" dirty="0" smtClean="0">
                <a:solidFill>
                  <a:schemeClr val="tx1"/>
                </a:solidFill>
                <a:latin typeface="+mn-lt"/>
              </a:rPr>
              <a:t>We can go on foot</a:t>
            </a:r>
            <a:r>
              <a:rPr lang="en-US" sz="1200" i="0" kern="1200" baseline="0" dirty="0" smtClean="0">
                <a:solidFill>
                  <a:schemeClr val="tx1"/>
                </a:solidFill>
                <a:effectLst/>
                <a:latin typeface="+mn-lt"/>
                <a:ea typeface="+mn-ea"/>
                <a:cs typeface="+mn-cs"/>
              </a:rPr>
              <a:t>.</a:t>
            </a:r>
            <a:r>
              <a:rPr lang="en-US" sz="1200" i="0" kern="1200" dirty="0" smtClean="0">
                <a:solidFill>
                  <a:schemeClr val="tx1"/>
                </a:solidFill>
                <a:effectLst/>
                <a:latin typeface="+mn-lt"/>
                <a:ea typeface="+mn-ea"/>
                <a:cs typeface="+mn-cs"/>
              </a:rPr>
              <a:t>]</a:t>
            </a:r>
          </a:p>
          <a:p>
            <a:endParaRPr lang="en-US" sz="1200" i="0" kern="120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TEACHING TIPS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a variety of the target vocabulary.</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from each Student.</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It helps to board elicited language.</a:t>
            </a:r>
            <a:endParaRPr lang="en-US" sz="1200" i="0" kern="1200" dirty="0" smtClean="0">
              <a:solidFill>
                <a:schemeClr val="tx1"/>
              </a:solidFill>
              <a:effectLst/>
              <a:latin typeface="+mn-lt"/>
              <a:ea typeface="+mn-ea"/>
              <a:cs typeface="+mn-cs"/>
            </a:endParaRPr>
          </a:p>
          <a:p>
            <a:pPr marL="0" indent="0">
              <a:buFont typeface="Arial"/>
              <a:buNone/>
            </a:pPr>
            <a:endParaRPr lang="en-US" i="0" baseline="0" dirty="0" smtClean="0"/>
          </a:p>
          <a:p>
            <a:pPr marL="0" indent="0">
              <a:buFont typeface="Arial"/>
              <a:buNone/>
            </a:pPr>
            <a:endParaRPr lang="en-US" i="0" baseline="0" dirty="0" smtClean="0"/>
          </a:p>
          <a:p>
            <a:pPr marL="0" indent="0">
              <a:buFont typeface="Arial"/>
              <a:buNone/>
            </a:pPr>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11</a:t>
            </a:fld>
            <a:endParaRPr lang="en-US"/>
          </a:p>
        </p:txBody>
      </p:sp>
    </p:spTree>
    <p:extLst>
      <p:ext uri="{BB962C8B-B14F-4D97-AF65-F5344CB8AC3E}">
        <p14:creationId xmlns:p14="http://schemas.microsoft.com/office/powerpoint/2010/main" val="349067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Activity 2.2 </a:t>
            </a:r>
            <a:r>
              <a:rPr lang="en-GB" sz="1200" kern="1200" dirty="0" smtClean="0">
                <a:solidFill>
                  <a:schemeClr val="tx1"/>
                </a:solidFill>
                <a:effectLst/>
                <a:latin typeface="+mn-lt"/>
                <a:ea typeface="+mn-ea"/>
                <a:cs typeface="+mn-cs"/>
              </a:rPr>
              <a:t>Transportation</a:t>
            </a:r>
            <a:endParaRPr lang="en-US" sz="1200" b="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Allow one minute for this slide.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INSTRUCTIONS</a:t>
            </a:r>
          </a:p>
          <a:p>
            <a:r>
              <a:rPr lang="en-US" sz="1200" kern="1200" dirty="0" smtClean="0">
                <a:solidFill>
                  <a:schemeClr val="tx1"/>
                </a:solidFill>
                <a:effectLst/>
                <a:latin typeface="+mn-lt"/>
                <a:ea typeface="+mn-ea"/>
                <a:cs typeface="+mn-cs"/>
              </a:rPr>
              <a:t>#1. Have a Student read the text, filling in the blank to complete the sentence.</a:t>
            </a:r>
          </a:p>
          <a:p>
            <a:r>
              <a:rPr lang="en-US" sz="1200" i="0" kern="1200" dirty="0" smtClean="0">
                <a:solidFill>
                  <a:schemeClr val="tx1"/>
                </a:solidFill>
                <a:effectLst/>
                <a:latin typeface="+mn-lt"/>
                <a:ea typeface="+mn-ea"/>
                <a:cs typeface="+mn-cs"/>
              </a:rPr>
              <a:t>#2. </a:t>
            </a:r>
            <a:r>
              <a:rPr lang="en-US" sz="1200" i="0" u="none" kern="1200" dirty="0" smtClean="0">
                <a:solidFill>
                  <a:schemeClr val="tx1"/>
                </a:solidFill>
                <a:effectLst/>
                <a:latin typeface="+mn-lt"/>
                <a:ea typeface="+mn-ea"/>
                <a:cs typeface="+mn-cs"/>
              </a:rPr>
              <a:t>Reveal the answer. </a:t>
            </a:r>
            <a:r>
              <a:rPr lang="en-US" sz="1200" u="none" kern="1200" dirty="0" smtClean="0">
                <a:solidFill>
                  <a:schemeClr val="tx1"/>
                </a:solidFill>
                <a:effectLst/>
                <a:latin typeface="+mn-lt"/>
                <a:ea typeface="+mn-ea"/>
                <a:cs typeface="+mn-cs"/>
              </a:rPr>
              <a:t>[We can take the subway.]</a:t>
            </a:r>
          </a:p>
          <a:p>
            <a:r>
              <a:rPr lang="en-US" sz="1200" u="none" kern="1200" dirty="0" smtClean="0">
                <a:solidFill>
                  <a:schemeClr val="tx1"/>
                </a:solidFill>
                <a:effectLst/>
                <a:latin typeface="+mn-lt"/>
                <a:ea typeface="+mn-ea"/>
                <a:cs typeface="+mn-cs"/>
              </a:rPr>
              <a:t>#3. Have a Student read the text, filling in the blank to complete the sentence.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u="none" kern="1200" dirty="0" smtClean="0">
                <a:solidFill>
                  <a:schemeClr val="tx1"/>
                </a:solidFill>
                <a:effectLst/>
                <a:latin typeface="+mn-lt"/>
                <a:ea typeface="+mn-ea"/>
                <a:cs typeface="+mn-cs"/>
              </a:rPr>
              <a:t>#4. Reveal the answer. </a:t>
            </a:r>
            <a:r>
              <a:rPr lang="en-US" sz="1200" u="none" kern="1200" dirty="0" smtClean="0">
                <a:solidFill>
                  <a:schemeClr val="tx1"/>
                </a:solidFill>
                <a:effectLst/>
                <a:latin typeface="+mn-lt"/>
                <a:ea typeface="+mn-ea"/>
                <a:cs typeface="+mn-cs"/>
              </a:rPr>
              <a:t>[We can go on foot.]</a:t>
            </a:r>
          </a:p>
          <a:p>
            <a:endParaRPr lang="en-US" sz="1200" i="0" kern="120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TEACHING TIP</a:t>
            </a:r>
          </a:p>
          <a:p>
            <a:pPr marL="171450" indent="-171450">
              <a:buFont typeface="Arial"/>
              <a:buChar char="•"/>
            </a:pPr>
            <a:r>
              <a:rPr lang="en-US" sz="1200" b="0" i="0" kern="1200" baseline="0" dirty="0" smtClean="0">
                <a:solidFill>
                  <a:schemeClr val="tx1"/>
                </a:solidFill>
                <a:effectLst/>
                <a:latin typeface="+mn-lt"/>
                <a:ea typeface="+mn-ea"/>
                <a:cs typeface="+mn-cs"/>
              </a:rPr>
              <a:t>Elicit target language from each Student.</a:t>
            </a:r>
          </a:p>
          <a:p>
            <a:pPr marL="0" indent="0">
              <a:buFont typeface="Arial"/>
              <a:buNone/>
            </a:pPr>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12</a:t>
            </a:fld>
            <a:endParaRPr lang="en-US"/>
          </a:p>
        </p:txBody>
      </p:sp>
    </p:spTree>
    <p:extLst>
      <p:ext uri="{BB962C8B-B14F-4D97-AF65-F5344CB8AC3E}">
        <p14:creationId xmlns:p14="http://schemas.microsoft.com/office/powerpoint/2010/main" val="349067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Activity 2.2 </a:t>
            </a:r>
            <a:r>
              <a:rPr lang="en-GB" sz="1200" kern="1200" dirty="0" smtClean="0">
                <a:solidFill>
                  <a:schemeClr val="tx1"/>
                </a:solidFill>
                <a:effectLst/>
                <a:latin typeface="+mn-lt"/>
                <a:ea typeface="+mn-ea"/>
                <a:cs typeface="+mn-cs"/>
              </a:rPr>
              <a:t>Transportation</a:t>
            </a:r>
            <a:endParaRPr lang="en-US" sz="1200" b="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Allow </a:t>
            </a:r>
            <a:r>
              <a:rPr lang="en-US" sz="1200" b="0" kern="1200" baseline="0" dirty="0" smtClean="0">
                <a:solidFill>
                  <a:schemeClr val="tx1"/>
                </a:solidFill>
                <a:effectLst/>
                <a:latin typeface="+mn-lt"/>
                <a:ea typeface="+mn-ea"/>
                <a:cs typeface="+mn-cs"/>
              </a:rPr>
              <a:t>two </a:t>
            </a:r>
            <a:r>
              <a:rPr lang="en-US" sz="1200" b="0" kern="1200" dirty="0" smtClean="0">
                <a:solidFill>
                  <a:schemeClr val="tx1"/>
                </a:solidFill>
                <a:effectLst/>
                <a:latin typeface="+mn-lt"/>
                <a:ea typeface="+mn-ea"/>
                <a:cs typeface="+mn-cs"/>
              </a:rPr>
              <a:t>minutes for this slide.</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INSTRUCTIONS</a:t>
            </a:r>
          </a:p>
          <a:p>
            <a:pPr marL="171450" indent="-171450">
              <a:buFont typeface="Arial" charset="0"/>
              <a:buChar char="•"/>
            </a:pPr>
            <a:r>
              <a:rPr lang="en-US" sz="1200" kern="1200" dirty="0" smtClean="0">
                <a:solidFill>
                  <a:schemeClr val="tx1"/>
                </a:solidFill>
                <a:effectLst/>
                <a:latin typeface="+mn-lt"/>
                <a:ea typeface="+mn-ea"/>
                <a:cs typeface="+mn-cs"/>
              </a:rPr>
              <a:t>Have the Students take turns making sentences about each picture. They should make two</a:t>
            </a:r>
            <a:r>
              <a:rPr lang="en-US" sz="1200" kern="1200" baseline="0" dirty="0" smtClean="0">
                <a:solidFill>
                  <a:schemeClr val="tx1"/>
                </a:solidFill>
                <a:effectLst/>
                <a:latin typeface="+mn-lt"/>
                <a:ea typeface="+mn-ea"/>
                <a:cs typeface="+mn-cs"/>
              </a:rPr>
              <a:t> sentences per picture.</a:t>
            </a:r>
            <a:endParaRPr lang="en-US" sz="1200" kern="1200" dirty="0" smtClean="0">
              <a:solidFill>
                <a:schemeClr val="tx1"/>
              </a:solidFill>
              <a:effectLst/>
              <a:latin typeface="+mn-lt"/>
              <a:ea typeface="+mn-ea"/>
              <a:cs typeface="+mn-cs"/>
            </a:endParaRPr>
          </a:p>
          <a:p>
            <a:pPr marL="0" indent="0">
              <a:buFont typeface="Arial" charset="0"/>
              <a:buNone/>
            </a:pPr>
            <a:endParaRPr lang="en-US" sz="120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A: We can take the bus to the museum.</a:t>
            </a:r>
          </a:p>
          <a:p>
            <a:pPr lvl="1"/>
            <a:r>
              <a:rPr lang="en-US" sz="1200" b="0" i="0" kern="1200" dirty="0" smtClean="0">
                <a:solidFill>
                  <a:schemeClr val="tx1"/>
                </a:solidFill>
                <a:effectLst/>
                <a:latin typeface="+mn-lt"/>
                <a:ea typeface="+mn-ea"/>
                <a:cs typeface="+mn-cs"/>
              </a:rPr>
              <a:t>B: We can get the bus (there) to the museum.</a:t>
            </a:r>
            <a:r>
              <a:rPr lang="en-US" b="0" i="0" dirty="0" smtClean="0">
                <a:effectLst/>
              </a:rPr>
              <a:t> </a:t>
            </a:r>
          </a:p>
          <a:p>
            <a:pPr marL="0" indent="0">
              <a:buFont typeface="Arial" charset="0"/>
              <a:buNone/>
            </a:pPr>
            <a:endParaRPr lang="en-US" sz="1200" kern="1200" dirty="0" smtClean="0">
              <a:solidFill>
                <a:schemeClr val="tx1"/>
              </a:solidFill>
              <a:effectLst/>
              <a:latin typeface="+mn-lt"/>
              <a:ea typeface="+mn-ea"/>
              <a:cs typeface="+mn-cs"/>
            </a:endParaRPr>
          </a:p>
          <a:p>
            <a:pPr marL="0" indent="0">
              <a:buFont typeface="Arial"/>
              <a:buNone/>
            </a:pPr>
            <a:r>
              <a:rPr lang="en-US" i="0" baseline="0" dirty="0" smtClean="0">
                <a:effectLst/>
              </a:rPr>
              <a:t>ANSWER KEY (Sample Answers)</a:t>
            </a:r>
          </a:p>
          <a:p>
            <a:r>
              <a:rPr lang="en-US" sz="1200" kern="1200" dirty="0" smtClean="0">
                <a:solidFill>
                  <a:schemeClr val="tx1"/>
                </a:solidFill>
                <a:effectLst/>
                <a:latin typeface="+mn-lt"/>
                <a:ea typeface="+mn-ea"/>
                <a:cs typeface="+mn-cs"/>
              </a:rPr>
              <a:t>A.</a:t>
            </a:r>
            <a:r>
              <a:rPr lang="en-US" sz="120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We can take the bus to the museum./We can get the bus (there) to the museum.</a:t>
            </a:r>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B. </a:t>
            </a:r>
            <a:r>
              <a:rPr lang="en-US" sz="1200" kern="1200" dirty="0" smtClean="0">
                <a:solidFill>
                  <a:schemeClr val="tx1"/>
                </a:solidFill>
                <a:effectLst/>
                <a:latin typeface="+mn-lt"/>
                <a:ea typeface="+mn-ea"/>
                <a:cs typeface="+mn-cs"/>
              </a:rPr>
              <a:t>Julia can go/get to the restaurant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by bus.</a:t>
            </a:r>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C. You can </a:t>
            </a:r>
            <a:r>
              <a:rPr lang="en-US" sz="1200" kern="1200" dirty="0" smtClean="0">
                <a:solidFill>
                  <a:schemeClr val="tx1"/>
                </a:solidFill>
                <a:effectLst/>
                <a:latin typeface="+mn-lt"/>
                <a:ea typeface="+mn-ea"/>
                <a:cs typeface="+mn-cs"/>
              </a:rPr>
              <a:t>take the train to London.</a:t>
            </a:r>
            <a:r>
              <a:rPr lang="bg-BG"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You can get to London by train.</a:t>
            </a:r>
          </a:p>
          <a:p>
            <a:r>
              <a:rPr lang="en-US" sz="1200" kern="1200" dirty="0" smtClean="0">
                <a:solidFill>
                  <a:schemeClr val="tx1"/>
                </a:solidFill>
                <a:effectLst/>
                <a:latin typeface="+mn-lt"/>
                <a:ea typeface="+mn-ea"/>
                <a:cs typeface="+mn-cs"/>
              </a:rPr>
              <a:t>D. </a:t>
            </a:r>
            <a:r>
              <a:rPr lang="en-GB" sz="1200" kern="1200" dirty="0" smtClean="0">
                <a:solidFill>
                  <a:schemeClr val="tx1"/>
                </a:solidFill>
                <a:effectLst/>
                <a:latin typeface="+mn-lt"/>
                <a:ea typeface="+mn-ea"/>
                <a:cs typeface="+mn-cs"/>
              </a:rPr>
              <a:t>We can get there by subway./We can take the subway</a:t>
            </a:r>
            <a:r>
              <a:rPr lang="en-US" sz="1200" kern="1200" dirty="0" smtClean="0">
                <a:solidFill>
                  <a:schemeClr val="tx1"/>
                </a:solidFill>
                <a:effectLst/>
                <a:latin typeface="+mn-lt"/>
                <a:ea typeface="+mn-ea"/>
                <a:cs typeface="+mn-cs"/>
              </a:rPr>
              <a:t> there.</a:t>
            </a:r>
          </a:p>
          <a:p>
            <a:pPr marL="685800" lvl="1" indent="-228600">
              <a:buAutoNum type="alphaUcPeriod"/>
            </a:pPr>
            <a:endParaRPr lang="en-US" b="0" i="0" baseline="0" dirty="0" smtClean="0">
              <a:effectLst/>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13</a:t>
            </a:fld>
            <a:endParaRPr lang="en-US"/>
          </a:p>
        </p:txBody>
      </p:sp>
    </p:spTree>
    <p:extLst>
      <p:ext uri="{BB962C8B-B14F-4D97-AF65-F5344CB8AC3E}">
        <p14:creationId xmlns:p14="http://schemas.microsoft.com/office/powerpoint/2010/main" val="1187603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Activity 2.2 </a:t>
            </a:r>
            <a:r>
              <a:rPr lang="en-GB" sz="1200" kern="1200" dirty="0" smtClean="0">
                <a:solidFill>
                  <a:schemeClr val="tx1"/>
                </a:solidFill>
                <a:effectLst/>
                <a:latin typeface="+mn-lt"/>
                <a:ea typeface="+mn-ea"/>
                <a:cs typeface="+mn-cs"/>
              </a:rPr>
              <a:t>Transportation</a:t>
            </a:r>
            <a:endParaRPr lang="en-US" sz="1200" b="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Allow one minute for this slide.</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INSTRUCTIONS</a:t>
            </a:r>
          </a:p>
          <a:p>
            <a:pPr marL="171450" indent="-171450">
              <a:buFont typeface="Arial" charset="0"/>
              <a:buChar char="•"/>
            </a:pPr>
            <a:r>
              <a:rPr lang="en-US" sz="1200" kern="1200" dirty="0" smtClean="0">
                <a:solidFill>
                  <a:schemeClr val="tx1"/>
                </a:solidFill>
                <a:effectLst/>
                <a:latin typeface="+mn-lt"/>
                <a:ea typeface="+mn-ea"/>
                <a:cs typeface="+mn-cs"/>
              </a:rPr>
              <a:t>Have the Students take turns making sentences about each picture. They should make two</a:t>
            </a:r>
            <a:r>
              <a:rPr lang="en-US" sz="1200" kern="1200" baseline="0" dirty="0" smtClean="0">
                <a:solidFill>
                  <a:schemeClr val="tx1"/>
                </a:solidFill>
                <a:effectLst/>
                <a:latin typeface="+mn-lt"/>
                <a:ea typeface="+mn-ea"/>
                <a:cs typeface="+mn-cs"/>
              </a:rPr>
              <a:t> sentences per picture.</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pPr marL="0" indent="0">
              <a:buFont typeface="Arial"/>
              <a:buNone/>
            </a:pPr>
            <a:r>
              <a:rPr lang="en-US" i="0" baseline="0" dirty="0" smtClean="0">
                <a:effectLst/>
              </a:rPr>
              <a:t>ANSWER KEY (Sample Answers)</a:t>
            </a:r>
          </a:p>
          <a:p>
            <a:pPr marL="228600" marR="0" lvl="0" indent="-228600" algn="l" defTabSz="457200" rtl="0" eaLnBrk="1" fontAlgn="auto" latinLnBrk="0" hangingPunct="1">
              <a:lnSpc>
                <a:spcPct val="100000"/>
              </a:lnSpc>
              <a:spcBef>
                <a:spcPts val="0"/>
              </a:spcBef>
              <a:spcAft>
                <a:spcPts val="0"/>
              </a:spcAft>
              <a:buClrTx/>
              <a:buSzTx/>
              <a:buFontTx/>
              <a:buAutoNum type="alphaUcPeriod"/>
              <a:tabLst/>
              <a:defRPr/>
            </a:pPr>
            <a:r>
              <a:rPr lang="en-US" sz="1200" kern="1200" dirty="0" smtClean="0">
                <a:solidFill>
                  <a:schemeClr val="tx1"/>
                </a:solidFill>
                <a:effectLst/>
                <a:latin typeface="+mn-lt"/>
                <a:ea typeface="+mn-ea"/>
                <a:cs typeface="+mn-cs"/>
              </a:rPr>
              <a:t>We can go to the hotel on foot.</a:t>
            </a:r>
            <a:r>
              <a:rPr lang="bg-BG"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We can walk to the hotel.</a:t>
            </a:r>
          </a:p>
          <a:p>
            <a:pPr marL="228600" marR="0" lvl="0" indent="-228600" algn="l" defTabSz="457200" rtl="0" eaLnBrk="1" fontAlgn="auto" latinLnBrk="0" hangingPunct="1">
              <a:lnSpc>
                <a:spcPct val="100000"/>
              </a:lnSpc>
              <a:spcBef>
                <a:spcPts val="0"/>
              </a:spcBef>
              <a:spcAft>
                <a:spcPts val="0"/>
              </a:spcAft>
              <a:buClrTx/>
              <a:buSzTx/>
              <a:buFontTx/>
              <a:buAutoNum type="alphaUcPeriod"/>
              <a:tabLst/>
              <a:defRPr/>
            </a:pPr>
            <a:r>
              <a:rPr lang="en-US" sz="1200" kern="1200" dirty="0" smtClean="0">
                <a:solidFill>
                  <a:schemeClr val="tx1"/>
                </a:solidFill>
                <a:effectLst/>
                <a:latin typeface="+mn-lt"/>
                <a:ea typeface="+mn-ea"/>
                <a:cs typeface="+mn-cs"/>
              </a:rPr>
              <a:t>Mary can get/take a taxi to the airport.</a:t>
            </a:r>
          </a:p>
          <a:p>
            <a:pPr marL="228600" lvl="0" indent="-228600">
              <a:buAutoNum type="alphaUcPeriod"/>
            </a:pPr>
            <a:r>
              <a:rPr lang="en-US" sz="1200" kern="1200" dirty="0" smtClean="0">
                <a:solidFill>
                  <a:schemeClr val="tx1"/>
                </a:solidFill>
                <a:effectLst/>
                <a:latin typeface="+mn-lt"/>
                <a:ea typeface="+mn-ea"/>
                <a:cs typeface="+mn-cs"/>
              </a:rPr>
              <a:t>He can go/get to the mall by bicycle.</a:t>
            </a:r>
          </a:p>
          <a:p>
            <a:pPr marL="228600" marR="0" lvl="0" indent="-228600" algn="l" defTabSz="457200" rtl="0" eaLnBrk="1" fontAlgn="auto" latinLnBrk="0" hangingPunct="1">
              <a:lnSpc>
                <a:spcPct val="100000"/>
              </a:lnSpc>
              <a:spcBef>
                <a:spcPts val="0"/>
              </a:spcBef>
              <a:spcAft>
                <a:spcPts val="0"/>
              </a:spcAft>
              <a:buClrTx/>
              <a:buSzTx/>
              <a:buFontTx/>
              <a:buAutoNum type="alphaUcPeriod"/>
              <a:tabLst/>
              <a:defRPr/>
            </a:pPr>
            <a:r>
              <a:rPr lang="en-US" sz="1200" kern="1200" dirty="0" smtClean="0">
                <a:solidFill>
                  <a:schemeClr val="tx1"/>
                </a:solidFill>
                <a:effectLst/>
                <a:latin typeface="+mn-lt"/>
                <a:ea typeface="+mn-ea"/>
                <a:cs typeface="+mn-cs"/>
              </a:rPr>
              <a:t>Paulo can take his car</a:t>
            </a:r>
            <a:r>
              <a:rPr lang="bg-BG"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drive to work every day.</a:t>
            </a:r>
          </a:p>
          <a:p>
            <a:pPr marL="228600" marR="0" lvl="0" indent="-228600" algn="l" defTabSz="457200" rtl="0" eaLnBrk="1" fontAlgn="auto" latinLnBrk="0" hangingPunct="1">
              <a:lnSpc>
                <a:spcPct val="100000"/>
              </a:lnSpc>
              <a:spcBef>
                <a:spcPts val="0"/>
              </a:spcBef>
              <a:spcAft>
                <a:spcPts val="0"/>
              </a:spcAft>
              <a:buClrTx/>
              <a:buSzTx/>
              <a:buFontTx/>
              <a:buAutoNum type="alphaUcPeriod"/>
              <a:tabLst/>
              <a:defRPr/>
            </a:pPr>
            <a:endParaRPr lang="en-US" sz="1200" kern="1200" dirty="0" smtClean="0">
              <a:solidFill>
                <a:schemeClr val="tx1"/>
              </a:solidFill>
              <a:effectLst/>
              <a:latin typeface="+mn-lt"/>
              <a:ea typeface="+mn-ea"/>
              <a:cs typeface="+mn-cs"/>
            </a:endParaRPr>
          </a:p>
          <a:p>
            <a:pPr marL="457200" lvl="1" indent="0">
              <a:buNone/>
            </a:pPr>
            <a:endParaRPr lang="en-US" b="0" i="0" baseline="0" dirty="0" smtClean="0">
              <a:effectLst/>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14</a:t>
            </a:fld>
            <a:endParaRPr lang="en-US"/>
          </a:p>
        </p:txBody>
      </p:sp>
    </p:spTree>
    <p:extLst>
      <p:ext uri="{BB962C8B-B14F-4D97-AF65-F5344CB8AC3E}">
        <p14:creationId xmlns:p14="http://schemas.microsoft.com/office/powerpoint/2010/main" val="3064077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Activity 2.2 </a:t>
            </a:r>
            <a:r>
              <a:rPr lang="en-GB" sz="1200" kern="1200" dirty="0" smtClean="0">
                <a:solidFill>
                  <a:schemeClr val="tx1"/>
                </a:solidFill>
                <a:effectLst/>
                <a:latin typeface="+mn-lt"/>
                <a:ea typeface="+mn-ea"/>
                <a:cs typeface="+mn-cs"/>
              </a:rPr>
              <a:t>Transportation</a:t>
            </a:r>
            <a:endParaRPr lang="en-US" sz="1200" b="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Optional Extension</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INSTRUCTIONS</a:t>
            </a:r>
            <a:endParaRPr lang="en-US" sz="1200"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b="0" i="0" kern="1200" baseline="0" dirty="0" smtClean="0">
                <a:solidFill>
                  <a:schemeClr val="tx1"/>
                </a:solidFill>
                <a:effectLst/>
                <a:latin typeface="+mn-lt"/>
                <a:ea typeface="+mn-ea"/>
                <a:cs typeface="+mn-cs"/>
              </a:rPr>
              <a:t>#1. Have a Student read the question. [Do you like the train?]</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b="0" i="0" kern="1200" baseline="0" dirty="0" smtClean="0">
                <a:solidFill>
                  <a:schemeClr val="tx1"/>
                </a:solidFill>
                <a:effectLst/>
                <a:latin typeface="+mn-lt"/>
                <a:ea typeface="+mn-ea"/>
                <a:cs typeface="+mn-cs"/>
              </a:rPr>
              <a:t>#2. Encourage the Students to answer based on their own personal opinions.</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Follow up by asking them about the train with “</a:t>
            </a:r>
            <a:r>
              <a:rPr lang="en-US" sz="1200" i="0" kern="1200" dirty="0" smtClean="0">
                <a:solidFill>
                  <a:schemeClr val="tx1"/>
                </a:solidFill>
                <a:effectLst/>
                <a:latin typeface="+mn-lt"/>
                <a:ea typeface="+mn-ea"/>
                <a:cs typeface="+mn-cs"/>
              </a:rPr>
              <a:t>why,” “how often,” and “where</a:t>
            </a:r>
            <a:r>
              <a:rPr lang="en-US" sz="1200" kern="1200" dirty="0" smtClean="0">
                <a:solidFill>
                  <a:schemeClr val="tx1"/>
                </a:solidFill>
                <a:effectLst/>
                <a:latin typeface="+mn-lt"/>
                <a:ea typeface="+mn-ea"/>
                <a:cs typeface="+mn-cs"/>
              </a:rPr>
              <a:t>.” </a:t>
            </a: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15</a:t>
            </a:fld>
            <a:endParaRPr lang="en-US"/>
          </a:p>
        </p:txBody>
      </p:sp>
    </p:spTree>
    <p:extLst>
      <p:ext uri="{BB962C8B-B14F-4D97-AF65-F5344CB8AC3E}">
        <p14:creationId xmlns:p14="http://schemas.microsoft.com/office/powerpoint/2010/main" val="2428141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Activity 2.2 </a:t>
            </a:r>
            <a:r>
              <a:rPr lang="en-GB" sz="1200" kern="1200" dirty="0" smtClean="0">
                <a:solidFill>
                  <a:schemeClr val="tx1"/>
                </a:solidFill>
                <a:effectLst/>
                <a:latin typeface="+mn-lt"/>
                <a:ea typeface="+mn-ea"/>
                <a:cs typeface="+mn-cs"/>
              </a:rPr>
              <a:t>Transportation</a:t>
            </a:r>
            <a:endParaRPr lang="en-US" sz="1200" b="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Optional Extension</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INSTRUCTIONS</a:t>
            </a:r>
            <a:endParaRPr lang="en-US" sz="1200" b="0" i="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Have the Students discuss with their classmates which forms of transportation they like/don’t like and why they like/don’t like them.</a:t>
            </a:r>
            <a:r>
              <a:rPr lang="en-US" dirty="0" smtClean="0">
                <a:effectLst/>
              </a:rPr>
              <a:t> </a:t>
            </a: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16</a:t>
            </a:fld>
            <a:endParaRPr lang="en-US"/>
          </a:p>
        </p:txBody>
      </p:sp>
    </p:spTree>
    <p:extLst>
      <p:ext uri="{BB962C8B-B14F-4D97-AF65-F5344CB8AC3E}">
        <p14:creationId xmlns:p14="http://schemas.microsoft.com/office/powerpoint/2010/main" val="1279876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Activity 2.2 </a:t>
            </a:r>
            <a:r>
              <a:rPr lang="en-GB" sz="1200" kern="1200" dirty="0" smtClean="0">
                <a:solidFill>
                  <a:schemeClr val="tx1"/>
                </a:solidFill>
                <a:effectLst/>
                <a:latin typeface="+mn-lt"/>
                <a:ea typeface="+mn-ea"/>
                <a:cs typeface="+mn-cs"/>
              </a:rPr>
              <a:t>Transportation</a:t>
            </a:r>
            <a:endParaRPr lang="en-US" sz="1200" b="0" kern="1200" dirty="0" smtClean="0">
              <a:solidFill>
                <a:schemeClr val="tx1"/>
              </a:solidFill>
              <a:effectLst/>
              <a:latin typeface="+mn-lt"/>
              <a:ea typeface="+mn-ea"/>
              <a:cs typeface="+mn-cs"/>
            </a:endParaRPr>
          </a:p>
          <a:p>
            <a:endParaRPr lang="en-US" dirty="0" smtClean="0"/>
          </a:p>
          <a:p>
            <a:r>
              <a:rPr lang="en-US" b="0" dirty="0" smtClean="0"/>
              <a:t>FEEDBACK</a:t>
            </a:r>
            <a:endParaRPr lang="en-US" b="0" baseline="0" dirty="0" smtClean="0"/>
          </a:p>
          <a:p>
            <a:pPr marL="171450" indent="-171450">
              <a:buFont typeface="Arial"/>
              <a:buChar char="•"/>
            </a:pPr>
            <a:r>
              <a:rPr lang="en-US" b="0" baseline="0" dirty="0" smtClean="0"/>
              <a:t>Quickly give the Students feedback on the target language they just practiced.</a:t>
            </a:r>
          </a:p>
          <a:p>
            <a:pPr marL="171450" indent="-171450">
              <a:buFont typeface="Arial"/>
              <a:buChar char="•"/>
            </a:pPr>
            <a:r>
              <a:rPr lang="en-US" b="0" baseline="0" dirty="0" smtClean="0"/>
              <a:t>Remind them of other resources they can take advantage of to improve their English:</a:t>
            </a:r>
          </a:p>
          <a:p>
            <a:pPr marL="628650" lvl="1" indent="-171450">
              <a:buFont typeface="Arial"/>
              <a:buChar char="•"/>
            </a:pPr>
            <a:r>
              <a:rPr lang="en-US" b="0" baseline="0" dirty="0" smtClean="0"/>
              <a:t>Go to Wall Street World to practice grammar and vocabulary.</a:t>
            </a:r>
          </a:p>
          <a:p>
            <a:pPr marL="628650" lvl="1" indent="-171450">
              <a:buFont typeface="Arial"/>
              <a:buChar char="•"/>
            </a:pPr>
            <a:r>
              <a:rPr lang="en-US" b="0" baseline="0" dirty="0" smtClean="0"/>
              <a:t>Review the Student Manual or Digital Book to study grammar and vocabulary.</a:t>
            </a:r>
          </a:p>
          <a:p>
            <a:pPr marL="628650" lvl="1" indent="-171450">
              <a:buFont typeface="Arial"/>
              <a:buChar char="•"/>
            </a:pPr>
            <a:r>
              <a:rPr lang="en-US" b="0" baseline="0" dirty="0" smtClean="0"/>
              <a:t>Attend Complementary Classes to practice using grammar and vocabulary.</a:t>
            </a:r>
          </a:p>
          <a:p>
            <a:pPr marL="628650" lvl="1" indent="-171450">
              <a:buFont typeface="Arial"/>
              <a:buChar char="•"/>
            </a:pPr>
            <a:r>
              <a:rPr lang="en-US" b="0" baseline="0" dirty="0" smtClean="0"/>
              <a:t>Join Social Clubs to practice speaking skills.</a:t>
            </a:r>
          </a:p>
          <a:p>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17</a:t>
            </a:fld>
            <a:endParaRPr lang="en-US"/>
          </a:p>
        </p:txBody>
      </p:sp>
    </p:spTree>
    <p:extLst>
      <p:ext uri="{BB962C8B-B14F-4D97-AF65-F5344CB8AC3E}">
        <p14:creationId xmlns:p14="http://schemas.microsoft.com/office/powerpoint/2010/main" val="3991718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3.1 </a:t>
            </a:r>
            <a:r>
              <a:rPr lang="en-GB" sz="1200" kern="1200" dirty="0" smtClean="0">
                <a:solidFill>
                  <a:schemeClr val="tx1"/>
                </a:solidFill>
                <a:effectLst/>
                <a:latin typeface="+mn-lt"/>
                <a:ea typeface="+mn-ea"/>
                <a:cs typeface="+mn-cs"/>
              </a:rPr>
              <a:t>Get on the Bus!</a:t>
            </a:r>
            <a:r>
              <a:rPr lang="en-US" sz="1200" b="0" kern="1200" dirty="0" smtClean="0">
                <a:solidFill>
                  <a:schemeClr val="tx1"/>
                </a:solidFill>
                <a:effectLst/>
                <a:latin typeface="+mn-lt"/>
                <a:ea typeface="+mn-ea"/>
                <a:cs typeface="+mn-cs"/>
              </a:rPr>
              <a:t> (5 min)</a:t>
            </a:r>
          </a:p>
          <a:p>
            <a:r>
              <a:rPr lang="en-US" sz="1200" b="0" kern="1200" dirty="0" smtClean="0">
                <a:solidFill>
                  <a:schemeClr val="tx1"/>
                </a:solidFill>
                <a:effectLst/>
                <a:latin typeface="+mn-lt"/>
                <a:ea typeface="+mn-ea"/>
                <a:cs typeface="+mn-cs"/>
              </a:rPr>
              <a:t>Allow one minute for this slide.</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OBJECTIVE</a:t>
            </a:r>
          </a:p>
          <a:p>
            <a:pPr marL="171450" indent="-171450">
              <a:buFont typeface="Arial" charset="0"/>
              <a:buChar char="•"/>
            </a:pPr>
            <a:r>
              <a:rPr lang="en-US" sz="1200" kern="1200" dirty="0" smtClean="0">
                <a:solidFill>
                  <a:schemeClr val="tx1"/>
                </a:solidFill>
                <a:effectLst/>
                <a:latin typeface="+mn-lt"/>
                <a:ea typeface="+mn-ea"/>
                <a:cs typeface="+mn-cs"/>
              </a:rPr>
              <a:t>Can describe everyday movements using basic prepositions (</a:t>
            </a:r>
            <a:r>
              <a:rPr lang="en-US" sz="1200" i="1" kern="1200" dirty="0" smtClean="0">
                <a:solidFill>
                  <a:schemeClr val="tx1"/>
                </a:solidFill>
                <a:latin typeface="+mn-lt"/>
                <a:ea typeface="+mn-ea"/>
                <a:cs typeface="+mn-cs"/>
              </a:rPr>
              <a:t>I get out of bed.</a:t>
            </a:r>
            <a:r>
              <a:rPr lang="en-US" sz="1200" kern="1200" dirty="0" smtClean="0">
                <a:solidFill>
                  <a:schemeClr val="tx1"/>
                </a:solidFill>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INSTRUCTIONS</a:t>
            </a:r>
          </a:p>
          <a:p>
            <a:pPr marL="0" indent="0">
              <a:buFontTx/>
              <a:buNone/>
            </a:pPr>
            <a:r>
              <a:rPr lang="en-US" sz="1200" kern="1200" dirty="0" smtClean="0">
                <a:solidFill>
                  <a:schemeClr val="tx1"/>
                </a:solidFill>
                <a:effectLst/>
                <a:latin typeface="+mn-lt"/>
                <a:ea typeface="+mn-ea"/>
                <a:cs typeface="+mn-cs"/>
              </a:rPr>
              <a:t>#1. </a:t>
            </a:r>
            <a:r>
              <a:rPr lang="en-US" sz="1200" u="none" kern="1200" dirty="0" smtClean="0">
                <a:solidFill>
                  <a:schemeClr val="tx1"/>
                </a:solidFill>
                <a:effectLst/>
                <a:latin typeface="+mn-lt"/>
                <a:ea typeface="+mn-ea"/>
                <a:cs typeface="+mn-cs"/>
              </a:rPr>
              <a:t>Have a Student read</a:t>
            </a:r>
            <a:r>
              <a:rPr lang="en-US" sz="1200" u="none" kern="1200" baseline="0" dirty="0" smtClean="0">
                <a:solidFill>
                  <a:schemeClr val="tx1"/>
                </a:solidFill>
                <a:effectLst/>
                <a:latin typeface="+mn-lt"/>
                <a:ea typeface="+mn-ea"/>
                <a:cs typeface="+mn-cs"/>
              </a:rPr>
              <a:t> the text, filling in the blank to complete the sentence. </a:t>
            </a:r>
          </a:p>
          <a:p>
            <a:pPr marL="0" indent="0">
              <a:buFontTx/>
              <a:buNone/>
            </a:pPr>
            <a:r>
              <a:rPr lang="en-US" sz="1200" u="none" kern="1200" baseline="0" dirty="0" smtClean="0">
                <a:solidFill>
                  <a:schemeClr val="tx1"/>
                </a:solidFill>
                <a:effectLst/>
                <a:latin typeface="+mn-lt"/>
                <a:ea typeface="+mn-ea"/>
                <a:cs typeface="+mn-cs"/>
              </a:rPr>
              <a:t>#2. Reveal the sample answer. [Get out of the taxi.]</a:t>
            </a:r>
          </a:p>
          <a:p>
            <a:pPr marL="0" indent="0">
              <a:buFontTx/>
              <a:buNone/>
            </a:pPr>
            <a:r>
              <a:rPr lang="en-US" sz="1200" u="none" kern="1200" dirty="0" smtClean="0">
                <a:solidFill>
                  <a:schemeClr val="tx1"/>
                </a:solidFill>
                <a:effectLst/>
                <a:latin typeface="+mn-lt"/>
                <a:ea typeface="+mn-ea"/>
                <a:cs typeface="+mn-cs"/>
              </a:rPr>
              <a:t>#3. Have a Student read</a:t>
            </a:r>
            <a:r>
              <a:rPr lang="en-US" sz="1200" u="none" kern="1200" baseline="0" dirty="0" smtClean="0">
                <a:solidFill>
                  <a:schemeClr val="tx1"/>
                </a:solidFill>
                <a:effectLst/>
                <a:latin typeface="+mn-lt"/>
                <a:ea typeface="+mn-ea"/>
                <a:cs typeface="+mn-cs"/>
              </a:rPr>
              <a:t> the text, filling in the blank to complete the sentence. </a:t>
            </a:r>
          </a:p>
          <a:p>
            <a:pPr marL="0" indent="0">
              <a:buFontTx/>
              <a:buNone/>
            </a:pPr>
            <a:r>
              <a:rPr lang="en-US" sz="1200" u="none" kern="1200" baseline="0" dirty="0" smtClean="0">
                <a:solidFill>
                  <a:schemeClr val="tx1"/>
                </a:solidFill>
                <a:effectLst/>
                <a:latin typeface="+mn-lt"/>
                <a:ea typeface="+mn-ea"/>
                <a:cs typeface="+mn-cs"/>
              </a:rPr>
              <a:t>#4. Reveal the sample answer. [We have to get off the bus at 4th Street.]</a:t>
            </a:r>
            <a:endParaRPr lang="en-US" sz="1200" u="none" kern="1200" dirty="0" smtClean="0">
              <a:solidFill>
                <a:schemeClr val="tx1"/>
              </a:solidFill>
              <a:effectLst/>
              <a:latin typeface="+mn-lt"/>
              <a:ea typeface="+mn-ea"/>
              <a:cs typeface="+mn-cs"/>
            </a:endParaRPr>
          </a:p>
          <a:p>
            <a:pPr marL="0" indent="0">
              <a:buFontTx/>
              <a:buNone/>
            </a:pPr>
            <a:r>
              <a:rPr lang="en-US" sz="1200" u="none" kern="1200" dirty="0" smtClean="0">
                <a:solidFill>
                  <a:schemeClr val="tx1"/>
                </a:solidFill>
                <a:effectLst/>
                <a:latin typeface="+mn-lt"/>
                <a:ea typeface="+mn-ea"/>
                <a:cs typeface="+mn-cs"/>
              </a:rPr>
              <a:t>#5. Have a Student read</a:t>
            </a:r>
            <a:r>
              <a:rPr lang="en-US" sz="1200" u="none" kern="1200" baseline="0" dirty="0" smtClean="0">
                <a:solidFill>
                  <a:schemeClr val="tx1"/>
                </a:solidFill>
                <a:effectLst/>
                <a:latin typeface="+mn-lt"/>
                <a:ea typeface="+mn-ea"/>
                <a:cs typeface="+mn-cs"/>
              </a:rPr>
              <a:t> the text, filling in the blank to complete the sentence. </a:t>
            </a:r>
          </a:p>
          <a:p>
            <a:pPr marL="0" indent="0">
              <a:buFontTx/>
              <a:buNone/>
            </a:pPr>
            <a:r>
              <a:rPr lang="en-US" sz="1200" u="none" kern="1200" baseline="0" dirty="0" smtClean="0">
                <a:solidFill>
                  <a:schemeClr val="tx1"/>
                </a:solidFill>
                <a:effectLst/>
                <a:latin typeface="+mn-lt"/>
                <a:ea typeface="+mn-ea"/>
                <a:cs typeface="+mn-cs"/>
              </a:rPr>
              <a:t>#6. Reveal the sample answer. [Let’s walk to the museum.]</a:t>
            </a:r>
            <a:endParaRPr lang="en-US" sz="1200" u="none" kern="1200" dirty="0" smtClean="0">
              <a:solidFill>
                <a:schemeClr val="tx1"/>
              </a:solidFill>
              <a:effectLst/>
              <a:latin typeface="+mn-lt"/>
              <a:ea typeface="+mn-ea"/>
              <a:cs typeface="+mn-cs"/>
            </a:endParaRPr>
          </a:p>
          <a:p>
            <a:pPr marL="0" indent="0">
              <a:buFontTx/>
              <a:buNone/>
            </a:pPr>
            <a:endParaRPr lang="en-US" sz="1200" kern="120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TEACHING TIPS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examples of the target structure(s).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from each Student.</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It helps to board elicited language.</a:t>
            </a:r>
          </a:p>
          <a:p>
            <a:pPr marL="0" indent="0">
              <a:buFontTx/>
              <a:buNone/>
            </a:pPr>
            <a:endParaRPr lang="en-US" sz="1200" i="0" kern="1200" baseline="0" dirty="0" smtClean="0">
              <a:solidFill>
                <a:schemeClr val="tx1"/>
              </a:solidFill>
              <a:effectLst/>
              <a:latin typeface="+mn-lt"/>
              <a:ea typeface="+mn-ea"/>
              <a:cs typeface="+mn-cs"/>
            </a:endParaRPr>
          </a:p>
          <a:p>
            <a:pPr marL="0" indent="0">
              <a:buFont typeface="Arial"/>
              <a:buNone/>
            </a:pPr>
            <a:endParaRPr lang="en-US" i="0" baseline="0" dirty="0" smtClean="0"/>
          </a:p>
          <a:p>
            <a:pPr marL="0" indent="0">
              <a:buFont typeface="Arial"/>
              <a:buNone/>
            </a:pPr>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18</a:t>
            </a:fld>
            <a:endParaRPr lang="en-US"/>
          </a:p>
        </p:txBody>
      </p:sp>
    </p:spTree>
    <p:extLst>
      <p:ext uri="{BB962C8B-B14F-4D97-AF65-F5344CB8AC3E}">
        <p14:creationId xmlns:p14="http://schemas.microsoft.com/office/powerpoint/2010/main" val="756927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3.1 </a:t>
            </a:r>
            <a:r>
              <a:rPr lang="en-GB" sz="1200" kern="1200" dirty="0" smtClean="0">
                <a:solidFill>
                  <a:schemeClr val="tx1"/>
                </a:solidFill>
                <a:effectLst/>
                <a:latin typeface="+mn-lt"/>
                <a:ea typeface="+mn-ea"/>
                <a:cs typeface="+mn-cs"/>
              </a:rPr>
              <a:t>Get on the Bus!</a:t>
            </a:r>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Allow one minute for this slide.</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INSTRUCTIONS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#1. Have</a:t>
            </a:r>
            <a:r>
              <a:rPr lang="en-US" sz="1200" kern="1200" baseline="0" dirty="0" smtClean="0">
                <a:solidFill>
                  <a:schemeClr val="tx1"/>
                </a:solidFill>
                <a:effectLst/>
                <a:latin typeface="+mn-lt"/>
                <a:ea typeface="+mn-ea"/>
                <a:cs typeface="+mn-cs"/>
              </a:rPr>
              <a:t> a Student read the question. [</a:t>
            </a:r>
            <a:r>
              <a:rPr lang="en-GB" sz="1200" dirty="0" smtClean="0"/>
              <a:t>Do you say “walk to the museum” or “walk on the museum”?</a:t>
            </a:r>
            <a:r>
              <a:rPr lang="en-US" sz="1200" kern="1200" dirty="0" smtClean="0"/>
              <a:t>]</a:t>
            </a:r>
            <a:endParaRPr lang="en-US" sz="1200" kern="1200" baseline="0" dirty="0" smtClean="0">
              <a:solidFill>
                <a:schemeClr val="tx1"/>
              </a:solidFill>
              <a:effectLst/>
              <a:latin typeface="+mn-lt"/>
              <a:ea typeface="+mn-ea"/>
              <a:cs typeface="+mn-cs"/>
            </a:endParaRPr>
          </a:p>
          <a:p>
            <a:pPr marL="0" indent="0">
              <a:buFontTx/>
              <a:buNone/>
            </a:pPr>
            <a:r>
              <a:rPr lang="en-US" sz="1200" kern="1200" baseline="0" dirty="0" smtClean="0">
                <a:solidFill>
                  <a:schemeClr val="tx1"/>
                </a:solidFill>
                <a:effectLst/>
                <a:latin typeface="+mn-lt"/>
                <a:ea typeface="+mn-ea"/>
                <a:cs typeface="+mn-cs"/>
              </a:rPr>
              <a:t>#2. Encourage the Students to answer.</a:t>
            </a:r>
          </a:p>
          <a:p>
            <a:pPr marL="0" indent="0">
              <a:buFontTx/>
              <a:buNone/>
            </a:pPr>
            <a:r>
              <a:rPr lang="en-US" sz="1200" kern="1200" baseline="0" dirty="0" smtClean="0">
                <a:solidFill>
                  <a:schemeClr val="tx1"/>
                </a:solidFill>
                <a:effectLst/>
                <a:latin typeface="+mn-lt"/>
                <a:ea typeface="+mn-ea"/>
                <a:cs typeface="+mn-cs"/>
              </a:rPr>
              <a:t>#3. Reveal the answer. [walk to the museum]</a:t>
            </a:r>
            <a:endParaRPr lang="en-US" sz="1200" kern="1200" dirty="0" smtClean="0">
              <a:solidFill>
                <a:schemeClr val="tx1"/>
              </a:solidFill>
              <a:effectLst/>
              <a:latin typeface="+mn-lt"/>
              <a:ea typeface="+mn-ea"/>
              <a:cs typeface="+mn-cs"/>
            </a:endParaRPr>
          </a:p>
          <a:p>
            <a:pPr marL="0" indent="0">
              <a:buFontTx/>
              <a:buNone/>
            </a:pPr>
            <a:endParaRPr lang="en-US" sz="120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TEACHING TIP</a:t>
            </a:r>
          </a:p>
          <a:p>
            <a:pPr marL="171450" indent="-171450">
              <a:buFont typeface="Arial"/>
              <a:buChar char="•"/>
            </a:pPr>
            <a:r>
              <a:rPr lang="en-US" sz="1200" b="0" i="0" kern="1200" baseline="0" dirty="0" smtClean="0">
                <a:solidFill>
                  <a:schemeClr val="tx1"/>
                </a:solidFill>
                <a:effectLst/>
                <a:latin typeface="+mn-lt"/>
                <a:ea typeface="+mn-ea"/>
                <a:cs typeface="+mn-cs"/>
              </a:rPr>
              <a:t>Elicit target language from each Student.</a:t>
            </a:r>
          </a:p>
          <a:p>
            <a:pPr marL="0" indent="0">
              <a:buFont typeface="Arial"/>
              <a:buNone/>
            </a:pPr>
            <a:endParaRPr lang="en-US" i="0" baseline="0" dirty="0" smtClean="0"/>
          </a:p>
          <a:p>
            <a:pPr marL="0" indent="0">
              <a:buFont typeface="Arial"/>
              <a:buNone/>
            </a:pPr>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19</a:t>
            </a:fld>
            <a:endParaRPr lang="en-US"/>
          </a:p>
        </p:txBody>
      </p:sp>
    </p:spTree>
    <p:extLst>
      <p:ext uri="{BB962C8B-B14F-4D97-AF65-F5344CB8AC3E}">
        <p14:creationId xmlns:p14="http://schemas.microsoft.com/office/powerpoint/2010/main" val="853225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IN</a:t>
            </a:r>
            <a:r>
              <a:rPr lang="en-US" sz="1100" b="0" kern="1200" dirty="0" smtClean="0">
                <a:solidFill>
                  <a:schemeClr val="tx1"/>
                </a:solidFill>
                <a:effectLst/>
                <a:latin typeface="+mn-lt"/>
                <a:ea typeface="+mn-ea"/>
                <a:cs typeface="+mn-cs"/>
              </a:rPr>
              <a:t>STRUCTIONS</a:t>
            </a:r>
            <a:r>
              <a:rPr lang="en-US" sz="1100" b="1" kern="1200" dirty="0" smtClean="0">
                <a:solidFill>
                  <a:schemeClr val="tx1"/>
                </a:solidFill>
                <a:effectLst/>
                <a:latin typeface="+mn-lt"/>
                <a:ea typeface="+mn-ea"/>
                <a:cs typeface="+mn-cs"/>
              </a:rPr>
              <a:t>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t>This is a warm-up activity and should not be assessed.</a:t>
            </a:r>
          </a:p>
          <a:p>
            <a:pPr marL="171450" indent="-171450">
              <a:buFont typeface="Arial"/>
              <a:buChar char="•"/>
            </a:pPr>
            <a:r>
              <a:rPr lang="en-US" sz="1100" kern="1200" dirty="0" smtClean="0">
                <a:solidFill>
                  <a:schemeClr val="tx1"/>
                </a:solidFill>
                <a:effectLst/>
                <a:latin typeface="+mn-lt"/>
                <a:ea typeface="+mn-ea"/>
                <a:cs typeface="+mn-cs"/>
              </a:rPr>
              <a:t>Introduce yourself to the Students. Then ask each individual Student what his/her name is. Tell the Students:</a:t>
            </a:r>
            <a:endParaRPr lang="en-US" sz="1100" i="0" kern="1200" dirty="0" smtClean="0">
              <a:solidFill>
                <a:schemeClr val="tx1"/>
              </a:solidFill>
              <a:effectLst/>
              <a:latin typeface="+mn-lt"/>
              <a:ea typeface="+mn-ea"/>
              <a:cs typeface="+mn-cs"/>
            </a:endParaRPr>
          </a:p>
          <a:p>
            <a:pPr lvl="1"/>
            <a:endParaRPr lang="en-US" sz="1100" i="0" kern="1200" dirty="0" smtClean="0">
              <a:solidFill>
                <a:schemeClr val="tx1"/>
              </a:solidFill>
              <a:effectLst/>
              <a:latin typeface="+mn-lt"/>
              <a:ea typeface="+mn-ea"/>
              <a:cs typeface="+mn-cs"/>
            </a:endParaRPr>
          </a:p>
          <a:p>
            <a:pPr lvl="1"/>
            <a:r>
              <a:rPr lang="en-US" sz="1100" i="0" kern="1200" dirty="0" smtClean="0">
                <a:solidFill>
                  <a:schemeClr val="tx1"/>
                </a:solidFill>
                <a:effectLst/>
                <a:latin typeface="+mn-lt"/>
                <a:ea typeface="+mn-ea"/>
                <a:cs typeface="+mn-cs"/>
              </a:rPr>
              <a:t>Hello. My name’s _______. What’s your name?</a:t>
            </a:r>
          </a:p>
          <a:p>
            <a:pPr lvl="1"/>
            <a:r>
              <a:rPr lang="en-US" sz="1100" i="0" kern="1200" dirty="0" smtClean="0">
                <a:solidFill>
                  <a:schemeClr val="tx1"/>
                </a:solidFill>
                <a:effectLst/>
                <a:latin typeface="+mn-lt"/>
                <a:ea typeface="+mn-ea"/>
                <a:cs typeface="+mn-cs"/>
              </a:rPr>
              <a:t>Sample Responses: My name’s _______.</a:t>
            </a:r>
            <a:r>
              <a:rPr lang="bg-BG" sz="1100" i="0" kern="1200" dirty="0" smtClean="0">
                <a:solidFill>
                  <a:schemeClr val="tx1"/>
                </a:solidFill>
                <a:effectLst/>
                <a:latin typeface="+mn-lt"/>
                <a:ea typeface="+mn-ea"/>
                <a:cs typeface="+mn-cs"/>
              </a:rPr>
              <a:t>/</a:t>
            </a:r>
            <a:r>
              <a:rPr lang="en-US" sz="1100" i="0" kern="1200" dirty="0" smtClean="0">
                <a:solidFill>
                  <a:schemeClr val="tx1"/>
                </a:solidFill>
                <a:effectLst/>
                <a:latin typeface="+mn-lt"/>
                <a:ea typeface="+mn-ea"/>
                <a:cs typeface="+mn-cs"/>
              </a:rPr>
              <a:t>My name is _______.</a:t>
            </a:r>
          </a:p>
          <a:p>
            <a:pPr lvl="0"/>
            <a:endParaRPr lang="en-US" sz="1100" i="0" kern="1200" dirty="0" smtClean="0">
              <a:solidFill>
                <a:schemeClr val="tx1"/>
              </a:solidFill>
              <a:effectLst/>
              <a:latin typeface="+mn-lt"/>
              <a:ea typeface="+mn-ea"/>
              <a:cs typeface="+mn-cs"/>
            </a:endParaRPr>
          </a:p>
          <a:p>
            <a:pPr lvl="0"/>
            <a:r>
              <a:rPr lang="en-US" sz="1100" i="0" kern="1200" dirty="0" smtClean="0">
                <a:solidFill>
                  <a:schemeClr val="tx1"/>
                </a:solidFill>
                <a:effectLst/>
                <a:latin typeface="+mn-lt"/>
                <a:ea typeface="+mn-ea"/>
                <a:cs typeface="+mn-cs"/>
              </a:rPr>
              <a:t>TEACHING</a:t>
            </a:r>
            <a:r>
              <a:rPr lang="en-US" sz="1100" i="0" kern="1200" baseline="0" dirty="0" smtClean="0">
                <a:solidFill>
                  <a:schemeClr val="tx1"/>
                </a:solidFill>
                <a:effectLst/>
                <a:latin typeface="+mn-lt"/>
                <a:ea typeface="+mn-ea"/>
                <a:cs typeface="+mn-cs"/>
              </a:rPr>
              <a:t> TIPS</a:t>
            </a:r>
          </a:p>
          <a:p>
            <a:pPr marL="171450" lvl="0" indent="-171450">
              <a:buFont typeface="Arial" panose="020B0604020202020204" pitchFamily="34" charset="0"/>
              <a:buChar char="•"/>
            </a:pPr>
            <a:r>
              <a:rPr lang="en-US" sz="1100" i="0" kern="1200" baseline="0" dirty="0" smtClean="0">
                <a:solidFill>
                  <a:schemeClr val="tx1"/>
                </a:solidFill>
                <a:effectLst/>
                <a:latin typeface="+mn-lt"/>
                <a:ea typeface="+mn-ea"/>
                <a:cs typeface="+mn-cs"/>
              </a:rPr>
              <a:t>Ask the Students about their study habits. (e.g., “Have you finished your Speaking Center Lessons? How about your Student Manual or Digital Book?”)</a:t>
            </a:r>
          </a:p>
          <a:p>
            <a:pPr marL="171450" lvl="0" indent="-171450">
              <a:buFont typeface="Arial" panose="020B0604020202020204" pitchFamily="34" charset="0"/>
              <a:buChar char="•"/>
            </a:pPr>
            <a:r>
              <a:rPr lang="en-US" sz="1100" i="0" kern="1200" baseline="0" dirty="0" smtClean="0">
                <a:solidFill>
                  <a:schemeClr val="tx1"/>
                </a:solidFill>
                <a:effectLst/>
                <a:latin typeface="+mn-lt"/>
                <a:ea typeface="+mn-ea"/>
                <a:cs typeface="+mn-cs"/>
              </a:rPr>
              <a:t>Check for IT issues.</a:t>
            </a:r>
            <a:endParaRPr lang="en-US" sz="1100" i="0" kern="1200" dirty="0" smtClean="0">
              <a:solidFill>
                <a:schemeClr val="tx1"/>
              </a:solidFill>
              <a:effectLst/>
              <a:latin typeface="+mn-lt"/>
              <a:ea typeface="+mn-ea"/>
              <a:cs typeface="+mn-cs"/>
            </a:endParaRPr>
          </a:p>
          <a:p>
            <a:endParaRPr lang="en-US" sz="1100" dirty="0"/>
          </a:p>
        </p:txBody>
      </p:sp>
      <p:sp>
        <p:nvSpPr>
          <p:cNvPr id="4" name="Slide Number Placeholder 3"/>
          <p:cNvSpPr>
            <a:spLocks noGrp="1"/>
          </p:cNvSpPr>
          <p:nvPr>
            <p:ph type="sldNum" sz="quarter" idx="10"/>
          </p:nvPr>
        </p:nvSpPr>
        <p:spPr/>
        <p:txBody>
          <a:bodyPr/>
          <a:lstStyle/>
          <a:p>
            <a:fld id="{30340642-D2FD-D046-87EF-349296A3D9A8}" type="slidenum">
              <a:rPr lang="en-US" smtClean="0"/>
              <a:t>2</a:t>
            </a:fld>
            <a:endParaRPr lang="en-US"/>
          </a:p>
        </p:txBody>
      </p:sp>
    </p:spTree>
    <p:extLst>
      <p:ext uri="{BB962C8B-B14F-4D97-AF65-F5344CB8AC3E}">
        <p14:creationId xmlns:p14="http://schemas.microsoft.com/office/powerpoint/2010/main" val="363614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3.1 </a:t>
            </a:r>
            <a:r>
              <a:rPr lang="en-GB" sz="1200" kern="1200" dirty="0" smtClean="0">
                <a:solidFill>
                  <a:schemeClr val="tx1"/>
                </a:solidFill>
                <a:effectLst/>
                <a:latin typeface="+mn-lt"/>
                <a:ea typeface="+mn-ea"/>
                <a:cs typeface="+mn-cs"/>
              </a:rPr>
              <a:t>Get on the Bus!</a:t>
            </a:r>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Allow two minutes for this slide.</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INSTRUCTIONS</a:t>
            </a:r>
          </a:p>
          <a:p>
            <a:pPr marL="171450" indent="-171450">
              <a:buFont typeface="Arial" charset="0"/>
              <a:buChar char="•"/>
            </a:pPr>
            <a:r>
              <a:rPr lang="en-US" sz="1200" kern="1200" dirty="0" smtClean="0">
                <a:solidFill>
                  <a:schemeClr val="tx1"/>
                </a:solidFill>
                <a:effectLst/>
                <a:latin typeface="+mn-lt"/>
                <a:ea typeface="+mn-ea"/>
                <a:cs typeface="+mn-cs"/>
              </a:rPr>
              <a:t>Divide the class into pairs and draw</a:t>
            </a:r>
            <a:r>
              <a:rPr lang="en-US" sz="1200" kern="1200" baseline="0" dirty="0" smtClean="0">
                <a:solidFill>
                  <a:schemeClr val="tx1"/>
                </a:solidFill>
                <a:effectLst/>
                <a:latin typeface="+mn-lt"/>
                <a:ea typeface="+mn-ea"/>
                <a:cs typeface="+mn-cs"/>
              </a:rPr>
              <a:t> the attention of Students A and B to the text on the screen.</a:t>
            </a:r>
            <a:r>
              <a:rPr lang="en-US" sz="1200" kern="1200" dirty="0" smtClean="0">
                <a:solidFill>
                  <a:schemeClr val="tx1"/>
                </a:solidFill>
                <a:effectLst/>
                <a:latin typeface="+mn-lt"/>
                <a:ea typeface="+mn-ea"/>
                <a:cs typeface="+mn-cs"/>
              </a:rPr>
              <a:t> </a:t>
            </a:r>
          </a:p>
          <a:p>
            <a:pPr marL="171450" indent="-171450">
              <a:buFont typeface="Arial" charset="0"/>
              <a:buChar char="•"/>
            </a:pPr>
            <a:r>
              <a:rPr lang="en-US" sz="1200" kern="1200" dirty="0" smtClean="0">
                <a:solidFill>
                  <a:schemeClr val="tx1"/>
                </a:solidFill>
                <a:effectLst/>
                <a:latin typeface="+mn-lt"/>
                <a:ea typeface="+mn-ea"/>
                <a:cs typeface="+mn-cs"/>
              </a:rPr>
              <a:t>Instruct these Students to work together to decide how to fill in the blanks in the dialogue.</a:t>
            </a:r>
          </a:p>
          <a:p>
            <a:pPr marL="171450" indent="-171450">
              <a:buFont typeface="Arial" charset="0"/>
              <a:buChar char="•"/>
            </a:pPr>
            <a:r>
              <a:rPr lang="en-US" sz="1200" kern="1200" dirty="0" smtClean="0">
                <a:solidFill>
                  <a:schemeClr val="tx1"/>
                </a:solidFill>
                <a:effectLst/>
                <a:latin typeface="+mn-lt"/>
                <a:ea typeface="+mn-ea"/>
                <a:cs typeface="+mn-cs"/>
              </a:rPr>
              <a:t>After they discuss what can go in the gaps that they should then take on the role of A/B and perform the dialogue as a pair. </a:t>
            </a:r>
          </a:p>
          <a:p>
            <a:pPr marL="0" indent="0">
              <a:buFont typeface="Arial" charset="0"/>
              <a:buNone/>
            </a:pPr>
            <a:endParaRPr lang="en-US" sz="1200" kern="1200" dirty="0" smtClean="0">
              <a:solidFill>
                <a:schemeClr val="tx1"/>
              </a:solidFill>
              <a:effectLst/>
              <a:latin typeface="+mn-lt"/>
              <a:ea typeface="+mn-ea"/>
              <a:cs typeface="+mn-cs"/>
            </a:endParaRPr>
          </a:p>
          <a:p>
            <a:pPr marL="0" indent="0">
              <a:buFont typeface="Arial" charset="0"/>
              <a:buNone/>
            </a:pPr>
            <a:r>
              <a:rPr lang="en-US" sz="1200" kern="1200" dirty="0" smtClean="0">
                <a:solidFill>
                  <a:schemeClr val="tx1"/>
                </a:solidFill>
                <a:effectLst/>
                <a:latin typeface="+mn-lt"/>
                <a:ea typeface="+mn-ea"/>
                <a:cs typeface="+mn-cs"/>
              </a:rPr>
              <a:t>#1. Display the answers. [to/on/on/off/to/to/into/out</a:t>
            </a:r>
            <a:r>
              <a:rPr lang="en-US" sz="1200" kern="1200" baseline="0" dirty="0" smtClean="0">
                <a:solidFill>
                  <a:schemeClr val="tx1"/>
                </a:solidFill>
                <a:effectLst/>
                <a:latin typeface="+mn-lt"/>
                <a:ea typeface="+mn-ea"/>
                <a:cs typeface="+mn-cs"/>
              </a:rPr>
              <a:t> of]</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b="0" kern="1200" dirty="0" smtClean="0">
                <a:solidFill>
                  <a:schemeClr val="tx1"/>
                </a:solidFill>
                <a:effectLst/>
                <a:latin typeface="+mn-lt"/>
                <a:ea typeface="+mn-ea"/>
                <a:cs typeface="+mn-cs"/>
              </a:rPr>
              <a:t>TEACHING TIP</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When reviewing the answers, do not say an answer is correct immediately. Allow the Students the opportunity to ask questions and correct each other before confirming the correct answer.</a:t>
            </a:r>
            <a:endParaRPr lang="en-US" sz="1200" i="0" kern="1200" baseline="0" dirty="0" smtClean="0">
              <a:solidFill>
                <a:schemeClr val="tx1"/>
              </a:solidFill>
              <a:effectLst/>
              <a:latin typeface="+mn-lt"/>
              <a:ea typeface="+mn-ea"/>
              <a:cs typeface="+mn-cs"/>
            </a:endParaRPr>
          </a:p>
          <a:p>
            <a:pPr marL="0" indent="0">
              <a:buFont typeface="Arial"/>
              <a:buNone/>
            </a:pPr>
            <a:endParaRPr lang="en-US" i="0" baseline="0" dirty="0" smtClean="0"/>
          </a:p>
          <a:p>
            <a:pPr marL="0" indent="0">
              <a:buFont typeface="Arial"/>
              <a:buNone/>
            </a:pPr>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20</a:t>
            </a:fld>
            <a:endParaRPr lang="en-US"/>
          </a:p>
        </p:txBody>
      </p:sp>
    </p:spTree>
    <p:extLst>
      <p:ext uri="{BB962C8B-B14F-4D97-AF65-F5344CB8AC3E}">
        <p14:creationId xmlns:p14="http://schemas.microsoft.com/office/powerpoint/2010/main" val="3141675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3.1 </a:t>
            </a:r>
            <a:r>
              <a:rPr lang="en-GB" sz="1200" kern="1200" dirty="0" smtClean="0">
                <a:solidFill>
                  <a:schemeClr val="tx1"/>
                </a:solidFill>
                <a:effectLst/>
                <a:latin typeface="+mn-lt"/>
                <a:ea typeface="+mn-ea"/>
                <a:cs typeface="+mn-cs"/>
              </a:rPr>
              <a:t>Get on the Bus!</a:t>
            </a:r>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Allow one minute for this slide.</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INSTRUCTIONS</a:t>
            </a:r>
          </a:p>
          <a:p>
            <a:pPr marL="171450" indent="-171450">
              <a:buFont typeface="Arial" charset="0"/>
              <a:buChar char="•"/>
            </a:pPr>
            <a:r>
              <a:rPr lang="en-US" sz="1200" kern="1200" dirty="0" smtClean="0">
                <a:solidFill>
                  <a:schemeClr val="tx1"/>
                </a:solidFill>
                <a:effectLst/>
                <a:latin typeface="+mn-lt"/>
                <a:ea typeface="+mn-ea"/>
                <a:cs typeface="+mn-cs"/>
              </a:rPr>
              <a:t>Draw</a:t>
            </a:r>
            <a:r>
              <a:rPr lang="en-US" sz="1200" kern="1200" baseline="0" dirty="0" smtClean="0">
                <a:solidFill>
                  <a:schemeClr val="tx1"/>
                </a:solidFill>
                <a:effectLst/>
                <a:latin typeface="+mn-lt"/>
                <a:ea typeface="+mn-ea"/>
                <a:cs typeface="+mn-cs"/>
              </a:rPr>
              <a:t> the attention of Students C and D to the text on the screen.</a:t>
            </a:r>
            <a:r>
              <a:rPr lang="en-US" sz="1200" kern="1200" dirty="0" smtClean="0">
                <a:solidFill>
                  <a:schemeClr val="tx1"/>
                </a:solidFill>
                <a:effectLst/>
                <a:latin typeface="+mn-lt"/>
                <a:ea typeface="+mn-ea"/>
                <a:cs typeface="+mn-cs"/>
              </a:rPr>
              <a:t> </a:t>
            </a:r>
          </a:p>
          <a:p>
            <a:pPr marL="171450" indent="-171450">
              <a:buFont typeface="Arial" charset="0"/>
              <a:buChar char="•"/>
            </a:pPr>
            <a:r>
              <a:rPr lang="en-US" sz="1200" kern="1200" dirty="0" smtClean="0">
                <a:solidFill>
                  <a:schemeClr val="tx1"/>
                </a:solidFill>
                <a:effectLst/>
                <a:latin typeface="+mn-lt"/>
                <a:ea typeface="+mn-ea"/>
                <a:cs typeface="+mn-cs"/>
              </a:rPr>
              <a:t>Instruct these Students to work together to decide how to fill in the blanks in the dialogue.</a:t>
            </a:r>
          </a:p>
          <a:p>
            <a:pPr marL="171450" indent="-171450">
              <a:buFont typeface="Arial" charset="0"/>
              <a:buChar char="•"/>
            </a:pPr>
            <a:r>
              <a:rPr lang="en-US" sz="1200" kern="1200" dirty="0" smtClean="0">
                <a:solidFill>
                  <a:schemeClr val="tx1"/>
                </a:solidFill>
                <a:effectLst/>
                <a:latin typeface="+mn-lt"/>
                <a:ea typeface="+mn-ea"/>
                <a:cs typeface="+mn-cs"/>
              </a:rPr>
              <a:t>After they discuss what can go in the gaps that they should then take on the role of A/B and perform the dialogue as a pair. </a:t>
            </a:r>
          </a:p>
          <a:p>
            <a:pPr marL="0" indent="0">
              <a:buFont typeface="Arial" charset="0"/>
              <a:buNone/>
            </a:pP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#1. Display the answers. [to/on/on/off/to/to/into/out of]</a:t>
            </a:r>
          </a:p>
          <a:p>
            <a:r>
              <a:rPr lang="en-US" sz="1200" kern="1200" dirty="0" smtClean="0">
                <a:solidFill>
                  <a:schemeClr val="tx1"/>
                </a:solidFill>
                <a:effectLst/>
                <a:latin typeface="+mn-lt"/>
                <a:ea typeface="+mn-ea"/>
                <a:cs typeface="+mn-cs"/>
              </a:rPr>
              <a:t> </a:t>
            </a:r>
          </a:p>
          <a:p>
            <a:r>
              <a:rPr lang="en-US" sz="1200" b="0" kern="1200" dirty="0" smtClean="0">
                <a:solidFill>
                  <a:schemeClr val="tx1"/>
                </a:solidFill>
                <a:effectLst/>
                <a:latin typeface="+mn-lt"/>
                <a:ea typeface="+mn-ea"/>
                <a:cs typeface="+mn-cs"/>
              </a:rPr>
              <a:t>TEACHING TIP</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When reviewing the answers, do not say an answer is correct immediately. Allow the Students the opportunity to ask questions and correct each other before confirming the correct answer.</a:t>
            </a:r>
          </a:p>
          <a:p>
            <a:pPr marL="0" indent="0">
              <a:buFontTx/>
              <a:buNone/>
            </a:pPr>
            <a:endParaRPr lang="en-US" sz="1200" i="0" kern="1200" baseline="0" dirty="0" smtClean="0">
              <a:solidFill>
                <a:schemeClr val="tx1"/>
              </a:solidFill>
              <a:effectLst/>
              <a:latin typeface="+mn-lt"/>
              <a:ea typeface="+mn-ea"/>
              <a:cs typeface="+mn-cs"/>
            </a:endParaRPr>
          </a:p>
          <a:p>
            <a:pPr marL="0" indent="0">
              <a:buFont typeface="Arial"/>
              <a:buNone/>
            </a:pPr>
            <a:endParaRPr lang="en-US" i="0" baseline="0" dirty="0" smtClean="0"/>
          </a:p>
          <a:p>
            <a:pPr marL="0" indent="0">
              <a:buFont typeface="Arial"/>
              <a:buNone/>
            </a:pPr>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21</a:t>
            </a:fld>
            <a:endParaRPr lang="en-US"/>
          </a:p>
        </p:txBody>
      </p:sp>
    </p:spTree>
    <p:extLst>
      <p:ext uri="{BB962C8B-B14F-4D97-AF65-F5344CB8AC3E}">
        <p14:creationId xmlns:p14="http://schemas.microsoft.com/office/powerpoint/2010/main" val="3473604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3.1 </a:t>
            </a:r>
            <a:r>
              <a:rPr lang="en-GB" sz="1200" kern="1200" dirty="0" smtClean="0">
                <a:solidFill>
                  <a:schemeClr val="tx1"/>
                </a:solidFill>
                <a:effectLst/>
                <a:latin typeface="+mn-lt"/>
                <a:ea typeface="+mn-ea"/>
                <a:cs typeface="+mn-cs"/>
              </a:rPr>
              <a:t>Get on the Bus!</a:t>
            </a:r>
            <a:endParaRPr lang="en-US" sz="1200" b="0" kern="1200" dirty="0" smtClean="0">
              <a:solidFill>
                <a:schemeClr val="tx1"/>
              </a:solidFill>
              <a:effectLst/>
              <a:latin typeface="+mn-lt"/>
              <a:ea typeface="+mn-ea"/>
              <a:cs typeface="+mn-cs"/>
            </a:endParaRPr>
          </a:p>
          <a:p>
            <a:endParaRPr lang="en-US" b="1" baseline="0" dirty="0" smtClean="0"/>
          </a:p>
          <a:p>
            <a:r>
              <a:rPr lang="en-US" b="0" dirty="0" smtClean="0"/>
              <a:t>FEEDBACK</a:t>
            </a:r>
            <a:endParaRPr lang="en-US" b="0" baseline="0" dirty="0" smtClean="0"/>
          </a:p>
          <a:p>
            <a:pPr marL="171450" indent="-171450">
              <a:buFont typeface="Arial"/>
              <a:buChar char="•"/>
            </a:pPr>
            <a:r>
              <a:rPr lang="en-US" b="0" baseline="0" dirty="0" smtClean="0"/>
              <a:t>Quickly give the Students feedback on the target language they just practiced.</a:t>
            </a:r>
          </a:p>
          <a:p>
            <a:pPr marL="171450" indent="-171450">
              <a:buFont typeface="Arial"/>
              <a:buChar char="•"/>
            </a:pPr>
            <a:r>
              <a:rPr lang="en-US" b="0" baseline="0" dirty="0" smtClean="0"/>
              <a:t>Remind them of other resources they can take advantage of to improve their English:</a:t>
            </a:r>
          </a:p>
          <a:p>
            <a:pPr marL="628650" lvl="1" indent="-171450">
              <a:buFont typeface="Arial"/>
              <a:buChar char="•"/>
            </a:pPr>
            <a:r>
              <a:rPr lang="en-US" b="0" baseline="0" dirty="0" smtClean="0"/>
              <a:t>Go to Wall Street World to practice grammar and vocabulary.</a:t>
            </a:r>
          </a:p>
          <a:p>
            <a:pPr marL="628650" lvl="1" indent="-171450">
              <a:buFont typeface="Arial"/>
              <a:buChar char="•"/>
            </a:pPr>
            <a:r>
              <a:rPr lang="en-US" b="0" baseline="0" dirty="0" smtClean="0"/>
              <a:t>Review the Student Manual or Digital Book to study grammar and vocabulary.</a:t>
            </a:r>
          </a:p>
          <a:p>
            <a:pPr marL="628650" lvl="1" indent="-171450">
              <a:buFont typeface="Arial"/>
              <a:buChar char="•"/>
            </a:pPr>
            <a:r>
              <a:rPr lang="en-US" b="0" baseline="0" dirty="0" smtClean="0"/>
              <a:t>Attend Complementary Classes to practice using grammar and vocabulary.</a:t>
            </a:r>
          </a:p>
          <a:p>
            <a:pPr marL="628650" lvl="1" indent="-171450">
              <a:buFont typeface="Arial"/>
              <a:buChar char="•"/>
            </a:pPr>
            <a:r>
              <a:rPr lang="en-US" b="0" baseline="0" dirty="0" smtClean="0"/>
              <a:t>Join Social Clubs to practice speaking skills.</a:t>
            </a:r>
          </a:p>
          <a:p>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22</a:t>
            </a:fld>
            <a:endParaRPr lang="en-US"/>
          </a:p>
        </p:txBody>
      </p:sp>
    </p:spTree>
    <p:extLst>
      <p:ext uri="{BB962C8B-B14F-4D97-AF65-F5344CB8AC3E}">
        <p14:creationId xmlns:p14="http://schemas.microsoft.com/office/powerpoint/2010/main" val="3991718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3.2 How Much Is It? (10 min)</a:t>
            </a:r>
          </a:p>
          <a:p>
            <a:r>
              <a:rPr lang="en-US" sz="1200" b="0" kern="1200" dirty="0" smtClean="0">
                <a:solidFill>
                  <a:schemeClr val="tx1"/>
                </a:solidFill>
                <a:effectLst/>
                <a:latin typeface="+mn-lt"/>
                <a:ea typeface="+mn-ea"/>
                <a:cs typeface="+mn-cs"/>
              </a:rPr>
              <a:t>Allow one minute for this slide.</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OBJECTIVE</a:t>
            </a:r>
          </a:p>
          <a:p>
            <a:pPr marL="171450" indent="-171450">
              <a:buFont typeface="Arial" charset="0"/>
              <a:buChar char="•"/>
            </a:pPr>
            <a:r>
              <a:rPr lang="en-US" sz="1200" kern="1200" dirty="0" smtClean="0">
                <a:solidFill>
                  <a:schemeClr val="tx1"/>
                </a:solidFill>
                <a:effectLst/>
                <a:latin typeface="+mn-lt"/>
                <a:ea typeface="+mn-ea"/>
                <a:cs typeface="+mn-cs"/>
              </a:rPr>
              <a:t>Can ask for information about time, measurement, size, and quantity with </a:t>
            </a:r>
            <a:r>
              <a:rPr lang="en-US" sz="1200" i="1" kern="1200" dirty="0" smtClean="0">
                <a:solidFill>
                  <a:schemeClr val="tx1"/>
                </a:solidFill>
                <a:effectLst/>
                <a:latin typeface="+mn-lt"/>
                <a:ea typeface="+mn-ea"/>
                <a:cs typeface="+mn-cs"/>
              </a:rPr>
              <a:t>how</a:t>
            </a:r>
            <a:r>
              <a:rPr lang="en-US" sz="1200" kern="1200" dirty="0" smtClean="0">
                <a:solidFill>
                  <a:schemeClr val="tx1"/>
                </a:solidFill>
                <a:effectLst/>
                <a:latin typeface="+mn-lt"/>
                <a:ea typeface="+mn-ea"/>
                <a:cs typeface="+mn-cs"/>
              </a:rPr>
              <a:t> (</a:t>
            </a:r>
            <a:r>
              <a:rPr lang="en-US" sz="1200" i="1" kern="1200" dirty="0" smtClean="0">
                <a:solidFill>
                  <a:schemeClr val="tx1"/>
                </a:solidFill>
                <a:latin typeface="+mn-lt"/>
                <a:ea typeface="+mn-ea"/>
                <a:cs typeface="+mn-cs"/>
              </a:rPr>
              <a:t>How many vegetables?</a:t>
            </a:r>
            <a:r>
              <a:rPr lang="en-US" sz="1200" kern="1200" dirty="0" smtClean="0">
                <a:solidFill>
                  <a:schemeClr val="tx1"/>
                </a:solidFill>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INSTRUCTIONS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#1. Have</a:t>
            </a:r>
            <a:r>
              <a:rPr lang="en-US" sz="1200" kern="1200" baseline="0" dirty="0" smtClean="0">
                <a:solidFill>
                  <a:schemeClr val="tx1"/>
                </a:solidFill>
                <a:effectLst/>
                <a:latin typeface="+mn-lt"/>
                <a:ea typeface="+mn-ea"/>
                <a:cs typeface="+mn-cs"/>
              </a:rPr>
              <a:t> a Student read the statement and question. [</a:t>
            </a:r>
            <a:r>
              <a:rPr lang="en-US" sz="1200" i="0" kern="1200" dirty="0" smtClean="0">
                <a:solidFill>
                  <a:schemeClr val="tx1"/>
                </a:solidFill>
                <a:effectLst/>
                <a:latin typeface="+mn-lt"/>
                <a:ea typeface="+mn-ea"/>
                <a:cs typeface="+mn-cs"/>
              </a:rPr>
              <a:t>We just talked about going around a city. If you want to buy a bus ticket, and you don’t know the price, what can you ask?]</a:t>
            </a:r>
            <a:endParaRPr lang="en-US" sz="1200" kern="1200" baseline="0" dirty="0" smtClean="0">
              <a:solidFill>
                <a:schemeClr val="tx1"/>
              </a:solidFill>
              <a:effectLst/>
              <a:latin typeface="+mn-lt"/>
              <a:ea typeface="+mn-ea"/>
              <a:cs typeface="+mn-cs"/>
            </a:endParaRPr>
          </a:p>
          <a:p>
            <a:pPr marL="0" indent="0">
              <a:buFontTx/>
              <a:buNone/>
            </a:pPr>
            <a:r>
              <a:rPr lang="en-US" sz="1200" i="0" kern="1200" baseline="0" dirty="0" smtClean="0">
                <a:solidFill>
                  <a:schemeClr val="tx1"/>
                </a:solidFill>
                <a:effectLst/>
                <a:latin typeface="+mn-lt"/>
                <a:ea typeface="+mn-ea"/>
                <a:cs typeface="+mn-cs"/>
              </a:rPr>
              <a:t>#2. Encourage </a:t>
            </a:r>
            <a:r>
              <a:rPr lang="en-US" sz="1200" kern="1200" dirty="0" smtClean="0">
                <a:solidFill>
                  <a:schemeClr val="tx1"/>
                </a:solidFill>
                <a:effectLst/>
                <a:latin typeface="+mn-lt"/>
                <a:ea typeface="+mn-ea"/>
                <a:cs typeface="+mn-cs"/>
              </a:rPr>
              <a:t>the </a:t>
            </a:r>
            <a:r>
              <a:rPr lang="en-US" sz="1200" i="0" kern="1200" baseline="0" dirty="0" smtClean="0">
                <a:solidFill>
                  <a:schemeClr val="tx1"/>
                </a:solidFill>
                <a:effectLst/>
                <a:latin typeface="+mn-lt"/>
                <a:ea typeface="+mn-ea"/>
                <a:cs typeface="+mn-cs"/>
              </a:rPr>
              <a:t>Students to answer.</a:t>
            </a:r>
          </a:p>
          <a:p>
            <a:pPr marL="0" indent="0">
              <a:buFontTx/>
              <a:buNone/>
            </a:pPr>
            <a:r>
              <a:rPr lang="en-US" sz="1200" i="0" kern="1200" baseline="0" dirty="0" smtClean="0">
                <a:solidFill>
                  <a:schemeClr val="tx1"/>
                </a:solidFill>
                <a:effectLst/>
                <a:latin typeface="+mn-lt"/>
                <a:ea typeface="+mn-ea"/>
                <a:cs typeface="+mn-cs"/>
              </a:rPr>
              <a:t>#3. Reveal the sample answer. [How much is a bus ticket?]</a:t>
            </a:r>
          </a:p>
          <a:p>
            <a:pPr marL="0" indent="0">
              <a:buFontTx/>
              <a:buNone/>
            </a:pPr>
            <a:endParaRPr lang="en-US" sz="120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TEACHING TIPS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smtClean="0">
                <a:solidFill>
                  <a:schemeClr val="tx1"/>
                </a:solidFill>
                <a:effectLst/>
                <a:latin typeface="+mn-lt"/>
                <a:ea typeface="+mn-ea"/>
                <a:cs typeface="+mn-cs"/>
              </a:rPr>
              <a:t>The Students may not immediately supply questions with “how.” If this is the case, on the board, write,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	_____ _____ is a bus ticket?</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Elicit,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	How much is a bus ticket? </a:t>
            </a:r>
          </a:p>
          <a:p>
            <a:r>
              <a:rPr lang="en-US" sz="1200" i="0" kern="1200" dirty="0" smtClean="0">
                <a:solidFill>
                  <a:schemeClr val="tx1"/>
                </a:solidFill>
                <a:effectLst/>
                <a:latin typeface="+mn-lt"/>
                <a:ea typeface="+mn-ea"/>
                <a:cs typeface="+mn-cs"/>
              </a:rPr>
              <a:t> </a:t>
            </a:r>
          </a:p>
          <a:p>
            <a:r>
              <a:rPr lang="en-US" i="0" dirty="0" smtClean="0">
                <a:effectLst/>
              </a:rPr>
              <a:t> </a:t>
            </a:r>
          </a:p>
          <a:p>
            <a:pPr marL="171450" indent="-171450">
              <a:buFont typeface="Arial" charset="0"/>
              <a:buChar char="•"/>
            </a:pPr>
            <a:r>
              <a:rPr lang="en-US" sz="1200" b="0" i="0" kern="1200" baseline="0" dirty="0" smtClean="0">
                <a:solidFill>
                  <a:schemeClr val="tx1"/>
                </a:solidFill>
                <a:effectLst/>
                <a:latin typeface="+mn-lt"/>
                <a:ea typeface="+mn-ea"/>
                <a:cs typeface="+mn-cs"/>
              </a:rPr>
              <a:t>Elicit examples of the target structure(s).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from each Student.</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It helps to board elicited language.</a:t>
            </a:r>
          </a:p>
          <a:p>
            <a:pPr marL="0" indent="0">
              <a:buFont typeface="Arial"/>
              <a:buNone/>
            </a:pPr>
            <a:endParaRPr lang="en-US" i="0" baseline="0" dirty="0" smtClean="0"/>
          </a:p>
          <a:p>
            <a:pPr marL="0" indent="0">
              <a:buFont typeface="Arial"/>
              <a:buNone/>
            </a:pPr>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23</a:t>
            </a:fld>
            <a:endParaRPr lang="en-US"/>
          </a:p>
        </p:txBody>
      </p:sp>
    </p:spTree>
    <p:extLst>
      <p:ext uri="{BB962C8B-B14F-4D97-AF65-F5344CB8AC3E}">
        <p14:creationId xmlns:p14="http://schemas.microsoft.com/office/powerpoint/2010/main" val="1036383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b="0" kern="1200" dirty="0" smtClean="0">
                <a:solidFill>
                  <a:schemeClr val="tx1"/>
                </a:solidFill>
                <a:effectLst/>
                <a:latin typeface="+mn-lt"/>
                <a:ea typeface="+mn-ea"/>
                <a:cs typeface="+mn-cs"/>
              </a:rPr>
              <a:t>3.2 How Much Is It? </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b="0" kern="1200" dirty="0" smtClean="0">
                <a:solidFill>
                  <a:schemeClr val="tx1"/>
                </a:solidFill>
                <a:effectLst/>
                <a:latin typeface="+mn-lt"/>
                <a:ea typeface="+mn-ea"/>
                <a:cs typeface="+mn-cs"/>
              </a:rPr>
              <a:t>Allow one minute for this slide.</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b="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INSTRUCTIONS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#1. Have</a:t>
            </a:r>
            <a:r>
              <a:rPr lang="en-US" sz="1200" kern="1200" baseline="0" dirty="0" smtClean="0">
                <a:solidFill>
                  <a:schemeClr val="tx1"/>
                </a:solidFill>
                <a:effectLst/>
                <a:latin typeface="+mn-lt"/>
                <a:ea typeface="+mn-ea"/>
                <a:cs typeface="+mn-cs"/>
              </a:rPr>
              <a:t> a Student read the statement and question. [</a:t>
            </a:r>
            <a:r>
              <a:rPr lang="en-GB" sz="1200" i="0" kern="1200" dirty="0" smtClean="0">
                <a:solidFill>
                  <a:schemeClr val="tx1"/>
                </a:solidFill>
                <a:effectLst/>
                <a:latin typeface="+mn-lt"/>
                <a:ea typeface="+mn-ea"/>
                <a:cs typeface="+mn-cs"/>
              </a:rPr>
              <a:t>You also want to know the </a:t>
            </a:r>
            <a:r>
              <a:rPr lang="en-GB" sz="1200" i="0" u="none" kern="1200" dirty="0" smtClean="0">
                <a:solidFill>
                  <a:schemeClr val="tx1"/>
                </a:solidFill>
                <a:effectLst/>
                <a:latin typeface="+mn-lt"/>
                <a:ea typeface="+mn-ea"/>
                <a:cs typeface="+mn-cs"/>
              </a:rPr>
              <a:t>time</a:t>
            </a:r>
            <a:r>
              <a:rPr lang="en-GB" sz="1200" i="0" kern="1200" dirty="0" smtClean="0">
                <a:solidFill>
                  <a:schemeClr val="tx1"/>
                </a:solidFill>
                <a:effectLst/>
                <a:latin typeface="+mn-lt"/>
                <a:ea typeface="+mn-ea"/>
                <a:cs typeface="+mn-cs"/>
              </a:rPr>
              <a:t> it takes to get to a place. What question can you ask?</a:t>
            </a:r>
            <a:r>
              <a:rPr lang="en-US" sz="1200" i="0" kern="1200" dirty="0" smtClean="0">
                <a:solidFill>
                  <a:schemeClr val="tx1"/>
                </a:solidFill>
                <a:effectLst/>
                <a:latin typeface="+mn-lt"/>
                <a:ea typeface="+mn-ea"/>
                <a:cs typeface="+mn-cs"/>
              </a:rPr>
              <a:t>]</a:t>
            </a:r>
            <a:endParaRPr lang="en-US" sz="1200" kern="1200" baseline="0" dirty="0" smtClean="0">
              <a:solidFill>
                <a:schemeClr val="tx1"/>
              </a:solidFill>
              <a:effectLst/>
              <a:latin typeface="+mn-lt"/>
              <a:ea typeface="+mn-ea"/>
              <a:cs typeface="+mn-cs"/>
            </a:endParaRPr>
          </a:p>
          <a:p>
            <a:pPr marL="0" indent="0">
              <a:buFontTx/>
              <a:buNone/>
            </a:pPr>
            <a:r>
              <a:rPr lang="en-US" sz="1200" i="0" kern="1200" baseline="0" dirty="0" smtClean="0">
                <a:solidFill>
                  <a:schemeClr val="tx1"/>
                </a:solidFill>
                <a:effectLst/>
                <a:latin typeface="+mn-lt"/>
                <a:ea typeface="+mn-ea"/>
                <a:cs typeface="+mn-cs"/>
              </a:rPr>
              <a:t>#2. Encourage </a:t>
            </a:r>
            <a:r>
              <a:rPr lang="en-US" sz="1200" kern="1200" dirty="0" smtClean="0">
                <a:solidFill>
                  <a:schemeClr val="tx1"/>
                </a:solidFill>
                <a:effectLst/>
                <a:latin typeface="+mn-lt"/>
                <a:ea typeface="+mn-ea"/>
                <a:cs typeface="+mn-cs"/>
              </a:rPr>
              <a:t>the </a:t>
            </a:r>
            <a:r>
              <a:rPr lang="en-US" sz="1200" i="0" kern="1200" baseline="0" dirty="0" smtClean="0">
                <a:solidFill>
                  <a:schemeClr val="tx1"/>
                </a:solidFill>
                <a:effectLst/>
                <a:latin typeface="+mn-lt"/>
                <a:ea typeface="+mn-ea"/>
                <a:cs typeface="+mn-cs"/>
              </a:rPr>
              <a:t>Students to answer.</a:t>
            </a:r>
          </a:p>
          <a:p>
            <a:pPr marL="0" indent="0">
              <a:buFontTx/>
              <a:buNone/>
            </a:pPr>
            <a:r>
              <a:rPr lang="en-US" sz="1200" i="0" kern="1200" baseline="0" dirty="0" smtClean="0">
                <a:solidFill>
                  <a:schemeClr val="tx1"/>
                </a:solidFill>
                <a:effectLst/>
                <a:latin typeface="+mn-lt"/>
                <a:ea typeface="+mn-ea"/>
                <a:cs typeface="+mn-cs"/>
              </a:rPr>
              <a:t>#3. Reveal the sample answer. [How long does it take?]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#4. Have</a:t>
            </a:r>
            <a:r>
              <a:rPr lang="en-US" sz="1200" kern="1200" baseline="0" dirty="0" smtClean="0">
                <a:solidFill>
                  <a:schemeClr val="tx1"/>
                </a:solidFill>
                <a:effectLst/>
                <a:latin typeface="+mn-lt"/>
                <a:ea typeface="+mn-ea"/>
                <a:cs typeface="+mn-cs"/>
              </a:rPr>
              <a:t> a Student read the statement and question. [</a:t>
            </a:r>
            <a:r>
              <a:rPr lang="en-GB" sz="1200" dirty="0" smtClean="0"/>
              <a:t>Last, you want to know the number of </a:t>
            </a:r>
            <a:r>
              <a:rPr lang="en-GB" sz="1200" dirty="0" err="1" smtClean="0"/>
              <a:t>kilometers</a:t>
            </a:r>
            <a:r>
              <a:rPr lang="en-GB" sz="1200" dirty="0" smtClean="0"/>
              <a:t> to the place. What question can you ask</a:t>
            </a:r>
            <a:r>
              <a:rPr lang="en-US" sz="1200" dirty="0" smtClean="0"/>
              <a:t>?</a:t>
            </a:r>
            <a:r>
              <a:rPr lang="en-US" sz="1200" i="0" kern="1200" dirty="0" smtClean="0">
                <a:solidFill>
                  <a:schemeClr val="tx1"/>
                </a:solidFill>
                <a:effectLst/>
                <a:latin typeface="+mn-lt"/>
                <a:ea typeface="+mn-ea"/>
                <a:cs typeface="+mn-cs"/>
              </a:rPr>
              <a:t>]</a:t>
            </a:r>
            <a:endParaRPr lang="en-US" sz="1200" kern="1200" baseline="0" dirty="0" smtClean="0">
              <a:solidFill>
                <a:schemeClr val="tx1"/>
              </a:solidFill>
              <a:effectLst/>
              <a:latin typeface="+mn-lt"/>
              <a:ea typeface="+mn-ea"/>
              <a:cs typeface="+mn-cs"/>
            </a:endParaRPr>
          </a:p>
          <a:p>
            <a:pPr marL="0" indent="0">
              <a:buFontTx/>
              <a:buNone/>
            </a:pPr>
            <a:r>
              <a:rPr lang="en-US" sz="1200" i="0" kern="1200" baseline="0" dirty="0" smtClean="0">
                <a:solidFill>
                  <a:schemeClr val="tx1"/>
                </a:solidFill>
                <a:effectLst/>
                <a:latin typeface="+mn-lt"/>
                <a:ea typeface="+mn-ea"/>
                <a:cs typeface="+mn-cs"/>
              </a:rPr>
              <a:t>#5. Encourage </a:t>
            </a:r>
            <a:r>
              <a:rPr lang="en-US" sz="1200" kern="1200" dirty="0" smtClean="0">
                <a:solidFill>
                  <a:schemeClr val="tx1"/>
                </a:solidFill>
                <a:effectLst/>
                <a:latin typeface="+mn-lt"/>
                <a:ea typeface="+mn-ea"/>
                <a:cs typeface="+mn-cs"/>
              </a:rPr>
              <a:t>the </a:t>
            </a:r>
            <a:r>
              <a:rPr lang="en-US" sz="1200" i="0" kern="1200" baseline="0" dirty="0" smtClean="0">
                <a:solidFill>
                  <a:schemeClr val="tx1"/>
                </a:solidFill>
                <a:effectLst/>
                <a:latin typeface="+mn-lt"/>
                <a:ea typeface="+mn-ea"/>
                <a:cs typeface="+mn-cs"/>
              </a:rPr>
              <a:t>Students to answer.</a:t>
            </a:r>
          </a:p>
          <a:p>
            <a:pPr marL="0" indent="0">
              <a:buFontTx/>
              <a:buNone/>
            </a:pPr>
            <a:r>
              <a:rPr lang="en-US" sz="1200" i="0" kern="1200" baseline="0" dirty="0" smtClean="0">
                <a:solidFill>
                  <a:schemeClr val="tx1"/>
                </a:solidFill>
                <a:effectLst/>
                <a:latin typeface="+mn-lt"/>
                <a:ea typeface="+mn-ea"/>
                <a:cs typeface="+mn-cs"/>
              </a:rPr>
              <a:t>#6. Reveal the sample answer. [How far is</a:t>
            </a:r>
            <a:r>
              <a:rPr lang="is-IS" sz="1200" i="0" kern="1200" baseline="0" dirty="0" smtClean="0">
                <a:solidFill>
                  <a:schemeClr val="tx1"/>
                </a:solidFill>
                <a:effectLst/>
                <a:latin typeface="+mn-lt"/>
                <a:ea typeface="+mn-ea"/>
                <a:cs typeface="+mn-cs"/>
              </a:rPr>
              <a:t>…</a:t>
            </a:r>
            <a:r>
              <a:rPr lang="en-US" sz="1200" i="0" kern="1200" baseline="0" dirty="0" smtClean="0">
                <a:solidFill>
                  <a:schemeClr val="tx1"/>
                </a:solidFill>
                <a:effectLst/>
                <a:latin typeface="+mn-lt"/>
                <a:ea typeface="+mn-ea"/>
                <a:cs typeface="+mn-cs"/>
              </a:rPr>
              <a:t>?]</a:t>
            </a:r>
          </a:p>
          <a:p>
            <a:pPr marL="0" indent="0">
              <a:buFontTx/>
              <a:buNone/>
            </a:pPr>
            <a:endParaRPr lang="en-US" sz="120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TEACHING TIPS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smtClean="0">
                <a:solidFill>
                  <a:schemeClr val="tx1"/>
                </a:solidFill>
                <a:effectLst/>
                <a:latin typeface="+mn-lt"/>
                <a:ea typeface="+mn-ea"/>
                <a:cs typeface="+mn-cs"/>
              </a:rPr>
              <a:t>The Students may not immediately supply questions with “how.” If this is the case, on the board, write,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	_____ _____ does it take?</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Elicit,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	How long does it take? </a:t>
            </a:r>
          </a:p>
          <a:p>
            <a:r>
              <a:rPr lang="en-US" sz="1200" i="0" kern="1200" dirty="0" smtClean="0">
                <a:solidFill>
                  <a:schemeClr val="tx1"/>
                </a:solidFill>
                <a:effectLst/>
                <a:latin typeface="+mn-lt"/>
                <a:ea typeface="+mn-ea"/>
                <a:cs typeface="+mn-cs"/>
              </a:rPr>
              <a:t> </a:t>
            </a:r>
          </a:p>
          <a:p>
            <a:pPr marL="171450" indent="-171450">
              <a:buFont typeface="Arial" charset="0"/>
              <a:buChar char="•"/>
            </a:pPr>
            <a:r>
              <a:rPr lang="en-US" sz="1200" i="0" kern="1200" dirty="0" smtClean="0">
                <a:solidFill>
                  <a:schemeClr val="tx1"/>
                </a:solidFill>
                <a:effectLst/>
                <a:latin typeface="+mn-lt"/>
                <a:ea typeface="+mn-ea"/>
                <a:cs typeface="+mn-cs"/>
              </a:rPr>
              <a:t>Do the same for “how far.”</a:t>
            </a:r>
            <a:endParaRPr lang="en-US" i="0" dirty="0" smtClean="0">
              <a:effectLst/>
            </a:endParaRPr>
          </a:p>
          <a:p>
            <a:pPr marL="171450" indent="-171450">
              <a:buFont typeface="Arial" charset="0"/>
              <a:buChar char="•"/>
            </a:pPr>
            <a:r>
              <a:rPr lang="en-US" sz="1200" b="0" i="0" kern="1200" baseline="0" dirty="0" smtClean="0">
                <a:solidFill>
                  <a:schemeClr val="tx1"/>
                </a:solidFill>
                <a:effectLst/>
                <a:latin typeface="+mn-lt"/>
                <a:ea typeface="+mn-ea"/>
                <a:cs typeface="+mn-cs"/>
              </a:rPr>
              <a:t>Elicit examples of the target structure(s).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from each Student.</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It helps to board elicited language.</a:t>
            </a:r>
          </a:p>
          <a:p>
            <a:pPr marL="0" indent="0">
              <a:buFont typeface="Arial"/>
              <a:buNone/>
            </a:pPr>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24</a:t>
            </a:fld>
            <a:endParaRPr lang="en-US"/>
          </a:p>
        </p:txBody>
      </p:sp>
    </p:spTree>
    <p:extLst>
      <p:ext uri="{BB962C8B-B14F-4D97-AF65-F5344CB8AC3E}">
        <p14:creationId xmlns:p14="http://schemas.microsoft.com/office/powerpoint/2010/main" val="1756766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b="0" kern="1200" dirty="0" smtClean="0">
                <a:solidFill>
                  <a:schemeClr val="tx1"/>
                </a:solidFill>
                <a:effectLst/>
                <a:latin typeface="+mn-lt"/>
                <a:ea typeface="+mn-ea"/>
                <a:cs typeface="+mn-cs"/>
              </a:rPr>
              <a:t>3.2 How Much Is It? </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b="0" kern="1200" dirty="0" smtClean="0">
                <a:solidFill>
                  <a:schemeClr val="tx1"/>
                </a:solidFill>
                <a:effectLst/>
                <a:latin typeface="+mn-lt"/>
                <a:ea typeface="+mn-ea"/>
                <a:cs typeface="+mn-cs"/>
              </a:rPr>
              <a:t>Allow one minute for this slide.</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INSTRUCTIONS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#1. Have a Student read the question. [How much is a bus ticket in your</a:t>
            </a:r>
            <a:r>
              <a:rPr lang="en-US" sz="1200" kern="1200" baseline="0" dirty="0" smtClean="0">
                <a:solidFill>
                  <a:schemeClr val="tx1"/>
                </a:solidFill>
                <a:effectLst/>
                <a:latin typeface="+mn-lt"/>
                <a:ea typeface="+mn-ea"/>
                <a:cs typeface="+mn-cs"/>
              </a:rPr>
              <a:t> city?]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#2. Encourage the Students to answer with their own personal information.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#3. Have a Student read the question. [How long does it take to get from your home to school or work?]</a:t>
            </a:r>
            <a:endParaRPr lang="en-US" sz="1200" kern="120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Encourage the Students to answer with their own personal information.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#4. Have a Student read the question. [How far is it from your home to school or work?]</a:t>
            </a:r>
            <a:endParaRPr lang="en-US" sz="1200" kern="120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Encourage the Students to answer with their own personal information.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TEACHING TIP</a:t>
            </a:r>
          </a:p>
          <a:p>
            <a:pPr marL="171450" indent="-171450">
              <a:buFont typeface="Arial"/>
              <a:buChar char="•"/>
            </a:pPr>
            <a:r>
              <a:rPr lang="en-US" sz="1200" b="0" i="0" kern="1200" baseline="0" dirty="0" smtClean="0">
                <a:solidFill>
                  <a:schemeClr val="tx1"/>
                </a:solidFill>
                <a:effectLst/>
                <a:latin typeface="+mn-lt"/>
                <a:ea typeface="+mn-ea"/>
                <a:cs typeface="+mn-cs"/>
              </a:rPr>
              <a:t>Elicit target language from each Student.</a:t>
            </a:r>
          </a:p>
          <a:p>
            <a:pPr marL="0" indent="0">
              <a:buFont typeface="Arial"/>
              <a:buNone/>
            </a:pPr>
            <a:endParaRPr lang="en-US" i="0" baseline="0" dirty="0" smtClean="0"/>
          </a:p>
          <a:p>
            <a:pPr marL="0" indent="0">
              <a:buFont typeface="Arial"/>
              <a:buNone/>
            </a:pPr>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25</a:t>
            </a:fld>
            <a:endParaRPr lang="en-US"/>
          </a:p>
        </p:txBody>
      </p:sp>
    </p:spTree>
    <p:extLst>
      <p:ext uri="{BB962C8B-B14F-4D97-AF65-F5344CB8AC3E}">
        <p14:creationId xmlns:p14="http://schemas.microsoft.com/office/powerpoint/2010/main" val="3414249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3.2 How Much Is It?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Allow two minutes for this slide.</a:t>
            </a:r>
          </a:p>
          <a:p>
            <a:pPr marL="0" indent="0">
              <a:buFontTx/>
              <a:buNone/>
            </a:pPr>
            <a:endParaRPr lang="en-US" i="0" baseline="0" dirty="0" smtClean="0"/>
          </a:p>
          <a:p>
            <a:pPr marL="0" indent="0">
              <a:buFontTx/>
              <a:buNone/>
            </a:pPr>
            <a:r>
              <a:rPr lang="en-US" i="0" baseline="0" dirty="0" smtClean="0"/>
              <a:t>INSTRUCTIONS</a:t>
            </a:r>
          </a:p>
          <a:p>
            <a:pPr marL="171450" indent="-171450">
              <a:buFont typeface="Arial" charset="0"/>
              <a:buChar char="•"/>
            </a:pPr>
            <a:r>
              <a:rPr lang="en-US" sz="1200" kern="1200" dirty="0" smtClean="0">
                <a:solidFill>
                  <a:schemeClr val="tx1"/>
                </a:solidFill>
                <a:effectLst/>
                <a:latin typeface="+mn-lt"/>
                <a:ea typeface="+mn-ea"/>
                <a:cs typeface="+mn-cs"/>
              </a:rPr>
              <a:t>Assign</a:t>
            </a:r>
            <a:r>
              <a:rPr lang="en-US" sz="1200" kern="1200" baseline="0" dirty="0" smtClean="0">
                <a:solidFill>
                  <a:schemeClr val="tx1"/>
                </a:solidFill>
                <a:effectLst/>
                <a:latin typeface="+mn-lt"/>
                <a:ea typeface="+mn-ea"/>
                <a:cs typeface="+mn-cs"/>
              </a:rPr>
              <a:t> two Students to work on this slide. </a:t>
            </a:r>
            <a:r>
              <a:rPr lang="en-US" sz="1200" kern="1200" dirty="0" smtClean="0">
                <a:solidFill>
                  <a:schemeClr val="tx1"/>
                </a:solidFill>
                <a:effectLst/>
                <a:latin typeface="+mn-lt"/>
                <a:ea typeface="+mn-ea"/>
                <a:cs typeface="+mn-cs"/>
              </a:rPr>
              <a:t>Tell the Students to take turns reading the sentences on the screen to their classmate, who</a:t>
            </a:r>
            <a:r>
              <a:rPr lang="en-US" sz="1200" kern="1200" baseline="0" dirty="0" smtClean="0">
                <a:solidFill>
                  <a:schemeClr val="tx1"/>
                </a:solidFill>
                <a:effectLst/>
                <a:latin typeface="+mn-lt"/>
                <a:ea typeface="+mn-ea"/>
                <a:cs typeface="+mn-cs"/>
              </a:rPr>
              <a:t> should </a:t>
            </a:r>
            <a:r>
              <a:rPr lang="en-US" sz="1200" kern="1200" dirty="0" smtClean="0">
                <a:solidFill>
                  <a:schemeClr val="tx1"/>
                </a:solidFill>
                <a:effectLst/>
                <a:latin typeface="+mn-lt"/>
                <a:ea typeface="+mn-ea"/>
                <a:cs typeface="+mn-cs"/>
              </a:rPr>
              <a:t>respond with an appropriate question for the situation. For example,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A: You are at a train station and you want to buy a ticket.</a:t>
            </a:r>
          </a:p>
          <a:p>
            <a:r>
              <a:rPr lang="en-US" sz="1200" i="0" kern="1200" dirty="0" smtClean="0">
                <a:solidFill>
                  <a:schemeClr val="tx1"/>
                </a:solidFill>
                <a:effectLst/>
                <a:latin typeface="+mn-lt"/>
                <a:ea typeface="+mn-ea"/>
                <a:cs typeface="+mn-cs"/>
              </a:rPr>
              <a:t>	B: How much is a train ticket?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ANSWER</a:t>
            </a:r>
            <a:r>
              <a:rPr lang="en-US" sz="1200" kern="1200" baseline="0" dirty="0" smtClean="0">
                <a:solidFill>
                  <a:schemeClr val="tx1"/>
                </a:solidFill>
                <a:effectLst/>
                <a:latin typeface="+mn-lt"/>
                <a:ea typeface="+mn-ea"/>
                <a:cs typeface="+mn-cs"/>
              </a:rPr>
              <a:t> KEY (Sample Answers)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much is a train ticket?</a:t>
            </a:r>
          </a:p>
          <a:p>
            <a:r>
              <a:rPr lang="en-US" sz="1200" kern="1200" dirty="0" smtClean="0">
                <a:solidFill>
                  <a:schemeClr val="tx1"/>
                </a:solidFill>
                <a:effectLst/>
                <a:latin typeface="+mn-lt"/>
                <a:ea typeface="+mn-ea"/>
                <a:cs typeface="+mn-cs"/>
              </a:rPr>
              <a:t>How often does the train come?</a:t>
            </a:r>
          </a:p>
          <a:p>
            <a:r>
              <a:rPr lang="en-US" sz="1200" kern="1200" dirty="0" smtClean="0">
                <a:solidFill>
                  <a:schemeClr val="tx1"/>
                </a:solidFill>
                <a:effectLst/>
                <a:latin typeface="+mn-lt"/>
                <a:ea typeface="+mn-ea"/>
                <a:cs typeface="+mn-cs"/>
              </a:rPr>
              <a:t>How long does it take to get to the museum?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26</a:t>
            </a:fld>
            <a:endParaRPr lang="en-US"/>
          </a:p>
        </p:txBody>
      </p:sp>
    </p:spTree>
    <p:extLst>
      <p:ext uri="{BB962C8B-B14F-4D97-AF65-F5344CB8AC3E}">
        <p14:creationId xmlns:p14="http://schemas.microsoft.com/office/powerpoint/2010/main" val="33052197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3.2 How Much Is It?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Allow two minutes for this slide.</a:t>
            </a:r>
          </a:p>
          <a:p>
            <a:pPr marL="0" indent="0">
              <a:buFontTx/>
              <a:buNone/>
            </a:pPr>
            <a:endParaRPr lang="en-US" i="0" baseline="0" dirty="0" smtClean="0"/>
          </a:p>
          <a:p>
            <a:pPr marL="0" indent="0">
              <a:buFontTx/>
              <a:buNone/>
            </a:pPr>
            <a:r>
              <a:rPr lang="en-US" i="0" baseline="0" dirty="0" smtClean="0"/>
              <a:t>INSTRUCTIONS</a:t>
            </a:r>
          </a:p>
          <a:p>
            <a:pPr marL="171450" indent="-171450">
              <a:buFont typeface="Arial" charset="0"/>
              <a:buChar char="•"/>
            </a:pPr>
            <a:r>
              <a:rPr lang="en-US" sz="1200" kern="1200" dirty="0" smtClean="0">
                <a:solidFill>
                  <a:schemeClr val="tx1"/>
                </a:solidFill>
                <a:effectLst/>
                <a:latin typeface="+mn-lt"/>
                <a:ea typeface="+mn-ea"/>
                <a:cs typeface="+mn-cs"/>
              </a:rPr>
              <a:t>Assign</a:t>
            </a:r>
            <a:r>
              <a:rPr lang="en-US" sz="1200" kern="1200" baseline="0" dirty="0" smtClean="0">
                <a:solidFill>
                  <a:schemeClr val="tx1"/>
                </a:solidFill>
                <a:effectLst/>
                <a:latin typeface="+mn-lt"/>
                <a:ea typeface="+mn-ea"/>
                <a:cs typeface="+mn-cs"/>
              </a:rPr>
              <a:t> two Students to work on this slide. </a:t>
            </a:r>
            <a:r>
              <a:rPr lang="en-US" sz="1200" kern="1200" dirty="0" smtClean="0">
                <a:solidFill>
                  <a:schemeClr val="tx1"/>
                </a:solidFill>
                <a:effectLst/>
                <a:latin typeface="+mn-lt"/>
                <a:ea typeface="+mn-ea"/>
                <a:cs typeface="+mn-cs"/>
              </a:rPr>
              <a:t>Tell the Students to take turns reading the sentences on the screen to their classmate, who</a:t>
            </a:r>
            <a:r>
              <a:rPr lang="en-US" sz="1200" kern="1200" baseline="0" dirty="0" smtClean="0">
                <a:solidFill>
                  <a:schemeClr val="tx1"/>
                </a:solidFill>
                <a:effectLst/>
                <a:latin typeface="+mn-lt"/>
                <a:ea typeface="+mn-ea"/>
                <a:cs typeface="+mn-cs"/>
              </a:rPr>
              <a:t> should </a:t>
            </a:r>
            <a:r>
              <a:rPr lang="en-US" sz="1200" kern="1200" dirty="0" smtClean="0">
                <a:solidFill>
                  <a:schemeClr val="tx1"/>
                </a:solidFill>
                <a:effectLst/>
                <a:latin typeface="+mn-lt"/>
                <a:ea typeface="+mn-ea"/>
                <a:cs typeface="+mn-cs"/>
              </a:rPr>
              <a:t>respond with an appropriate question for the situation.</a:t>
            </a:r>
          </a:p>
          <a:p>
            <a:pPr marL="171450" indent="-171450">
              <a:buFont typeface="Arial" charset="0"/>
              <a:buChar char="•"/>
            </a:pPr>
            <a:endParaRPr lang="en-US" sz="1200" kern="1200" dirty="0" smtClean="0">
              <a:solidFill>
                <a:schemeClr val="tx1"/>
              </a:solidFill>
              <a:effectLst/>
              <a:latin typeface="+mn-lt"/>
              <a:ea typeface="+mn-ea"/>
              <a:cs typeface="+mn-cs"/>
            </a:endParaRPr>
          </a:p>
          <a:p>
            <a:pPr marL="0" indent="0">
              <a:buFont typeface="Arial" charset="0"/>
              <a:buNone/>
            </a:pPr>
            <a:r>
              <a:rPr lang="en-US" sz="1200" kern="1200" dirty="0" smtClean="0">
                <a:solidFill>
                  <a:schemeClr val="tx1"/>
                </a:solidFill>
                <a:effectLst/>
                <a:latin typeface="+mn-lt"/>
                <a:ea typeface="+mn-ea"/>
                <a:cs typeface="+mn-cs"/>
              </a:rPr>
              <a:t>ANSWER</a:t>
            </a:r>
            <a:r>
              <a:rPr lang="en-US" sz="1200" kern="1200" baseline="0" dirty="0" smtClean="0">
                <a:solidFill>
                  <a:schemeClr val="tx1"/>
                </a:solidFill>
                <a:effectLst/>
                <a:latin typeface="+mn-lt"/>
                <a:ea typeface="+mn-ea"/>
                <a:cs typeface="+mn-cs"/>
              </a:rPr>
              <a:t> KEY (Sample Answers)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much is a room at the hotel?</a:t>
            </a:r>
          </a:p>
          <a:p>
            <a:r>
              <a:rPr lang="en-US" sz="1200" kern="1200" dirty="0" smtClean="0">
                <a:solidFill>
                  <a:schemeClr val="tx1"/>
                </a:solidFill>
                <a:effectLst/>
                <a:latin typeface="+mn-lt"/>
                <a:ea typeface="+mn-ea"/>
                <a:cs typeface="+mn-cs"/>
              </a:rPr>
              <a:t>How big is the roo</a:t>
            </a:r>
            <a:r>
              <a:rPr lang="en-US" sz="1200" kern="1200" baseline="0" dirty="0" smtClean="0">
                <a:solidFill>
                  <a:schemeClr val="tx1"/>
                </a:solidFill>
                <a:effectLst/>
                <a:latin typeface="+mn-lt"/>
                <a:ea typeface="+mn-ea"/>
                <a:cs typeface="+mn-cs"/>
              </a:rPr>
              <a:t>m</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How can I walk to the train station from the hotel?</a:t>
            </a:r>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27</a:t>
            </a:fld>
            <a:endParaRPr lang="en-US"/>
          </a:p>
        </p:txBody>
      </p:sp>
    </p:spTree>
    <p:extLst>
      <p:ext uri="{BB962C8B-B14F-4D97-AF65-F5344CB8AC3E}">
        <p14:creationId xmlns:p14="http://schemas.microsoft.com/office/powerpoint/2010/main" val="2171457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3.2 How Much Is It?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Allow two minutes for this slide.</a:t>
            </a:r>
          </a:p>
          <a:p>
            <a:pPr marL="0" indent="0">
              <a:buFontTx/>
              <a:buNone/>
            </a:pPr>
            <a:endParaRPr lang="en-US" i="0" baseline="0" dirty="0" smtClean="0"/>
          </a:p>
          <a:p>
            <a:pPr marL="0" indent="0">
              <a:buFontTx/>
              <a:buNone/>
            </a:pPr>
            <a:r>
              <a:rPr lang="en-US" i="0" baseline="0" dirty="0" smtClean="0"/>
              <a:t>INSTRUCTIONS</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Assign</a:t>
            </a:r>
            <a:r>
              <a:rPr lang="en-US" sz="1200" kern="1200" baseline="0" dirty="0" smtClean="0">
                <a:solidFill>
                  <a:schemeClr val="tx1"/>
                </a:solidFill>
                <a:effectLst/>
                <a:latin typeface="+mn-lt"/>
                <a:ea typeface="+mn-ea"/>
                <a:cs typeface="+mn-cs"/>
              </a:rPr>
              <a:t> two Students to work on this slide. </a:t>
            </a:r>
            <a:r>
              <a:rPr lang="en-US" sz="1200" kern="1200" dirty="0" smtClean="0">
                <a:solidFill>
                  <a:schemeClr val="tx1"/>
                </a:solidFill>
                <a:effectLst/>
                <a:latin typeface="+mn-lt"/>
                <a:ea typeface="+mn-ea"/>
                <a:cs typeface="+mn-cs"/>
              </a:rPr>
              <a:t>Tell the Students to take turns reading the sentences on the screen to their classmate. The other Student should listen to each sentence and respond with two to three questions related to the situation. For example,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I’d like to go to the airport. How much is a bus ticket?</a:t>
            </a:r>
          </a:p>
          <a:p>
            <a:r>
              <a:rPr lang="en-US" sz="1200" b="0" i="0" kern="1200" dirty="0" smtClean="0">
                <a:solidFill>
                  <a:schemeClr val="tx1"/>
                </a:solidFill>
                <a:effectLst/>
                <a:latin typeface="+mn-lt"/>
                <a:ea typeface="+mn-ea"/>
                <a:cs typeface="+mn-cs"/>
              </a:rPr>
              <a:t>	B: It’s ten dollars.</a:t>
            </a:r>
          </a:p>
          <a:p>
            <a:r>
              <a:rPr lang="en-US" sz="1200" b="0" i="0" kern="1200" dirty="0" smtClean="0">
                <a:solidFill>
                  <a:schemeClr val="tx1"/>
                </a:solidFill>
                <a:effectLst/>
                <a:latin typeface="+mn-lt"/>
                <a:ea typeface="+mn-ea"/>
                <a:cs typeface="+mn-cs"/>
              </a:rPr>
              <a:t>	A: OK, here you are. And how long is the trip to the airport?</a:t>
            </a:r>
          </a:p>
          <a:p>
            <a:r>
              <a:rPr lang="en-US" sz="1200" b="0" i="0" kern="1200" dirty="0" smtClean="0">
                <a:solidFill>
                  <a:schemeClr val="tx1"/>
                </a:solidFill>
                <a:effectLst/>
                <a:latin typeface="+mn-lt"/>
                <a:ea typeface="+mn-ea"/>
                <a:cs typeface="+mn-cs"/>
              </a:rPr>
              <a:t>	B: It’s about an hour.</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ANSWER</a:t>
            </a:r>
            <a:r>
              <a:rPr lang="en-US" sz="1200" kern="1200" baseline="0" dirty="0" smtClean="0">
                <a:solidFill>
                  <a:schemeClr val="tx1"/>
                </a:solidFill>
                <a:effectLst/>
                <a:latin typeface="+mn-lt"/>
                <a:ea typeface="+mn-ea"/>
                <a:cs typeface="+mn-cs"/>
              </a:rPr>
              <a:t> KEY (Sample Answers)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much is a train ticket?</a:t>
            </a:r>
          </a:p>
          <a:p>
            <a:r>
              <a:rPr lang="en-US" sz="1200" kern="1200" dirty="0" smtClean="0">
                <a:solidFill>
                  <a:schemeClr val="tx1"/>
                </a:solidFill>
                <a:effectLst/>
                <a:latin typeface="+mn-lt"/>
                <a:ea typeface="+mn-ea"/>
                <a:cs typeface="+mn-cs"/>
              </a:rPr>
              <a:t>How often does the train come?</a:t>
            </a:r>
          </a:p>
          <a:p>
            <a:r>
              <a:rPr lang="en-US" sz="1200" kern="1200" dirty="0" smtClean="0">
                <a:solidFill>
                  <a:schemeClr val="tx1"/>
                </a:solidFill>
                <a:effectLst/>
                <a:latin typeface="+mn-lt"/>
                <a:ea typeface="+mn-ea"/>
                <a:cs typeface="+mn-cs"/>
              </a:rPr>
              <a:t>How long does it take to get to the airport?</a:t>
            </a:r>
          </a:p>
          <a:p>
            <a:endParaRPr lang="en-US"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28</a:t>
            </a:fld>
            <a:endParaRPr lang="en-US"/>
          </a:p>
        </p:txBody>
      </p:sp>
    </p:spTree>
    <p:extLst>
      <p:ext uri="{BB962C8B-B14F-4D97-AF65-F5344CB8AC3E}">
        <p14:creationId xmlns:p14="http://schemas.microsoft.com/office/powerpoint/2010/main" val="4185396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3.2 How Much Is It?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Allow one minute for this slide.</a:t>
            </a:r>
          </a:p>
          <a:p>
            <a:pPr marL="0" indent="0">
              <a:buFontTx/>
              <a:buNone/>
            </a:pPr>
            <a:endParaRPr lang="en-US" i="0" baseline="0" dirty="0" smtClean="0"/>
          </a:p>
          <a:p>
            <a:pPr marL="0" indent="0">
              <a:buFontTx/>
              <a:buNone/>
            </a:pPr>
            <a:r>
              <a:rPr lang="en-US" i="0" baseline="0" dirty="0" smtClean="0"/>
              <a:t>INSTRUCTIONS</a:t>
            </a:r>
          </a:p>
          <a:p>
            <a:pPr marL="171450" indent="-171450">
              <a:buFont typeface="Arial" charset="0"/>
              <a:buChar char="•"/>
            </a:pPr>
            <a:r>
              <a:rPr lang="en-US" sz="1200" kern="1200" dirty="0" smtClean="0">
                <a:solidFill>
                  <a:schemeClr val="tx1"/>
                </a:solidFill>
                <a:effectLst/>
                <a:latin typeface="+mn-lt"/>
                <a:ea typeface="+mn-ea"/>
                <a:cs typeface="+mn-cs"/>
              </a:rPr>
              <a:t>Assign</a:t>
            </a:r>
            <a:r>
              <a:rPr lang="en-US" sz="1200" kern="1200" baseline="0" dirty="0" smtClean="0">
                <a:solidFill>
                  <a:schemeClr val="tx1"/>
                </a:solidFill>
                <a:effectLst/>
                <a:latin typeface="+mn-lt"/>
                <a:ea typeface="+mn-ea"/>
                <a:cs typeface="+mn-cs"/>
              </a:rPr>
              <a:t> two Students to work on this slide. </a:t>
            </a:r>
            <a:r>
              <a:rPr lang="en-US" sz="1200" kern="1200" dirty="0" smtClean="0">
                <a:solidFill>
                  <a:schemeClr val="tx1"/>
                </a:solidFill>
                <a:effectLst/>
                <a:latin typeface="+mn-lt"/>
                <a:ea typeface="+mn-ea"/>
                <a:cs typeface="+mn-cs"/>
              </a:rPr>
              <a:t>Tell the Students to take turns reading the sentences on the screen to their classmate. The other Student should listen to each sentence and respond with two to three questions related to the situation. </a:t>
            </a:r>
          </a:p>
          <a:p>
            <a:pPr marL="0" indent="0">
              <a:buFont typeface="Arial" charset="0"/>
              <a:buNone/>
            </a:pP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ANSWER</a:t>
            </a:r>
            <a:r>
              <a:rPr lang="en-US" sz="1200" kern="1200" baseline="0" dirty="0" smtClean="0">
                <a:solidFill>
                  <a:schemeClr val="tx1"/>
                </a:solidFill>
                <a:effectLst/>
                <a:latin typeface="+mn-lt"/>
                <a:ea typeface="+mn-ea"/>
                <a:cs typeface="+mn-cs"/>
              </a:rPr>
              <a:t> KEY (Sample Answers)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much is a room at the hotel?</a:t>
            </a:r>
          </a:p>
          <a:p>
            <a:r>
              <a:rPr lang="en-US" sz="1200" kern="1200" dirty="0" smtClean="0">
                <a:solidFill>
                  <a:schemeClr val="tx1"/>
                </a:solidFill>
                <a:effectLst/>
                <a:latin typeface="+mn-lt"/>
                <a:ea typeface="+mn-ea"/>
                <a:cs typeface="+mn-cs"/>
              </a:rPr>
              <a:t>How big is the roo</a:t>
            </a:r>
            <a:r>
              <a:rPr lang="en-US" sz="1200" kern="1200" baseline="0" dirty="0" smtClean="0">
                <a:solidFill>
                  <a:schemeClr val="tx1"/>
                </a:solidFill>
                <a:effectLst/>
                <a:latin typeface="+mn-lt"/>
                <a:ea typeface="+mn-ea"/>
                <a:cs typeface="+mn-cs"/>
              </a:rPr>
              <a:t>m</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How</a:t>
            </a:r>
            <a:r>
              <a:rPr lang="en-US" sz="1200" kern="1200" baseline="0" dirty="0" smtClean="0">
                <a:solidFill>
                  <a:schemeClr val="tx1"/>
                </a:solidFill>
                <a:effectLst/>
                <a:latin typeface="+mn-lt"/>
                <a:ea typeface="+mn-ea"/>
                <a:cs typeface="+mn-cs"/>
              </a:rPr>
              <a:t> c</a:t>
            </a:r>
            <a:r>
              <a:rPr lang="en-US" sz="1200" kern="1200" dirty="0" smtClean="0">
                <a:solidFill>
                  <a:schemeClr val="tx1"/>
                </a:solidFill>
                <a:effectLst/>
                <a:latin typeface="+mn-lt"/>
                <a:ea typeface="+mn-ea"/>
                <a:cs typeface="+mn-cs"/>
              </a:rPr>
              <a:t>an I walk to the bus station from the hotel?</a:t>
            </a:r>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29</a:t>
            </a:fld>
            <a:endParaRPr lang="en-US"/>
          </a:p>
        </p:txBody>
      </p:sp>
    </p:spTree>
    <p:extLst>
      <p:ext uri="{BB962C8B-B14F-4D97-AF65-F5344CB8AC3E}">
        <p14:creationId xmlns:p14="http://schemas.microsoft.com/office/powerpoint/2010/main" val="3857333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1.1 Find Out about Your</a:t>
            </a:r>
            <a:r>
              <a:rPr lang="en-US" b="0" baseline="0" dirty="0" smtClean="0"/>
              <a:t> Classmates</a:t>
            </a:r>
            <a:r>
              <a:rPr lang="en-US" b="0" dirty="0" smtClean="0"/>
              <a:t> (5 min)</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Allow one minute for this slide.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OBJECTIVE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GB" sz="1200" kern="1200" dirty="0" smtClean="0">
                <a:solidFill>
                  <a:schemeClr val="tx1"/>
                </a:solidFill>
                <a:effectLst/>
                <a:latin typeface="+mn-lt"/>
                <a:ea typeface="+mn-ea"/>
                <a:cs typeface="+mn-cs"/>
              </a:rPr>
              <a:t>To help </a:t>
            </a:r>
            <a:r>
              <a:rPr lang="en-US" sz="1200" i="0" kern="1200" baseline="0" dirty="0" smtClean="0">
                <a:solidFill>
                  <a:schemeClr val="tx1"/>
                </a:solidFill>
                <a:effectLst/>
                <a:latin typeface="+mn-lt"/>
                <a:ea typeface="+mn-ea"/>
                <a:cs typeface="+mn-cs"/>
              </a:rPr>
              <a:t>the </a:t>
            </a:r>
            <a:r>
              <a:rPr lang="en-GB" sz="1200" kern="1200" dirty="0" smtClean="0">
                <a:solidFill>
                  <a:schemeClr val="tx1"/>
                </a:solidFill>
                <a:effectLst/>
                <a:latin typeface="+mn-lt"/>
                <a:ea typeface="+mn-ea"/>
                <a:cs typeface="+mn-cs"/>
              </a:rPr>
              <a:t>Students relax and start thinking in English</a:t>
            </a: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INSTRUCTIONS</a:t>
            </a:r>
          </a:p>
          <a:p>
            <a:r>
              <a:rPr lang="en-US" sz="1200" kern="1200" dirty="0" smtClean="0">
                <a:solidFill>
                  <a:schemeClr val="tx1"/>
                </a:solidFill>
                <a:effectLst/>
                <a:latin typeface="+mn-lt"/>
                <a:ea typeface="+mn-ea"/>
                <a:cs typeface="+mn-cs"/>
              </a:rPr>
              <a:t>#1. Have a Student read the </a:t>
            </a:r>
            <a:r>
              <a:rPr lang="en-US" sz="1200" i="0" kern="1200" dirty="0" smtClean="0">
                <a:solidFill>
                  <a:schemeClr val="tx1"/>
                </a:solidFill>
                <a:effectLst/>
                <a:latin typeface="+mn-lt"/>
                <a:ea typeface="+mn-ea"/>
                <a:cs typeface="+mn-cs"/>
              </a:rPr>
              <a:t>question. [</a:t>
            </a:r>
            <a:r>
              <a:rPr lang="en-GB" sz="1200" i="0" kern="1200" dirty="0" smtClean="0">
                <a:solidFill>
                  <a:schemeClr val="tx1"/>
                </a:solidFill>
                <a:effectLst/>
                <a:latin typeface="+mn-lt"/>
                <a:ea typeface="+mn-ea"/>
                <a:cs typeface="+mn-cs"/>
              </a:rPr>
              <a:t>Can you make questions with these words?</a:t>
            </a:r>
            <a:r>
              <a:rPr lang="en-US" sz="1200" i="0" kern="1200" dirty="0" smtClean="0">
                <a:solidFill>
                  <a:schemeClr val="tx1"/>
                </a:solidFill>
                <a:effectLst/>
                <a:latin typeface="+mn-lt"/>
                <a:ea typeface="+mn-ea"/>
                <a:cs typeface="+mn-cs"/>
              </a:rPr>
              <a:t>]</a:t>
            </a:r>
          </a:p>
          <a:p>
            <a:r>
              <a:rPr lang="en-US" sz="1200" i="0" kern="1200" dirty="0" smtClean="0">
                <a:solidFill>
                  <a:schemeClr val="tx1"/>
                </a:solidFill>
                <a:effectLst/>
                <a:latin typeface="+mn-lt"/>
                <a:ea typeface="+mn-ea"/>
                <a:cs typeface="+mn-cs"/>
              </a:rPr>
              <a:t>#2.</a:t>
            </a:r>
            <a:r>
              <a:rPr lang="en-US" sz="1200" i="0" kern="1200" baseline="0" dirty="0" smtClean="0">
                <a:solidFill>
                  <a:schemeClr val="tx1"/>
                </a:solidFill>
                <a:effectLst/>
                <a:latin typeface="+mn-lt"/>
                <a:ea typeface="+mn-ea"/>
                <a:cs typeface="+mn-cs"/>
              </a:rPr>
              <a:t> Encourage the Students to make questions based on the first cue. [How/often/vacation?]</a:t>
            </a:r>
          </a:p>
          <a:p>
            <a:r>
              <a:rPr lang="en-US" sz="1200" i="0" kern="1200" baseline="0" dirty="0" smtClean="0">
                <a:solidFill>
                  <a:schemeClr val="tx1"/>
                </a:solidFill>
                <a:effectLst/>
                <a:latin typeface="+mn-lt"/>
                <a:ea typeface="+mn-ea"/>
                <a:cs typeface="+mn-cs"/>
              </a:rPr>
              <a:t>#3. Reveal the first sample answer. [How often do you go on vacation?]</a:t>
            </a:r>
          </a:p>
          <a:p>
            <a:r>
              <a:rPr lang="en-US" sz="1200" i="0" kern="1200" dirty="0" smtClean="0">
                <a:solidFill>
                  <a:schemeClr val="tx1"/>
                </a:solidFill>
                <a:effectLst/>
                <a:latin typeface="+mn-lt"/>
                <a:ea typeface="+mn-ea"/>
                <a:cs typeface="+mn-cs"/>
              </a:rPr>
              <a:t>#4.</a:t>
            </a:r>
            <a:r>
              <a:rPr lang="en-US" sz="1200" i="0" kern="1200" baseline="0" dirty="0" smtClean="0">
                <a:solidFill>
                  <a:schemeClr val="tx1"/>
                </a:solidFill>
                <a:effectLst/>
                <a:latin typeface="+mn-lt"/>
                <a:ea typeface="+mn-ea"/>
                <a:cs typeface="+mn-cs"/>
              </a:rPr>
              <a:t> Encourage the Students to answer based on the second cue. [Favorite trip?]</a:t>
            </a:r>
          </a:p>
          <a:p>
            <a:r>
              <a:rPr lang="en-US" sz="1200" i="0" kern="1200" baseline="0" dirty="0" smtClean="0">
                <a:solidFill>
                  <a:schemeClr val="tx1"/>
                </a:solidFill>
                <a:effectLst/>
                <a:latin typeface="+mn-lt"/>
                <a:ea typeface="+mn-ea"/>
                <a:cs typeface="+mn-cs"/>
              </a:rPr>
              <a:t>#5. Reveal the second sample answer. [What was your favorite trip?]</a:t>
            </a:r>
          </a:p>
          <a:p>
            <a:r>
              <a:rPr lang="en-US" sz="1200" i="0" kern="1200" dirty="0" smtClean="0">
                <a:solidFill>
                  <a:schemeClr val="tx1"/>
                </a:solidFill>
                <a:effectLst/>
                <a:latin typeface="+mn-lt"/>
                <a:ea typeface="+mn-ea"/>
                <a:cs typeface="+mn-cs"/>
              </a:rPr>
              <a:t>#6.</a:t>
            </a:r>
            <a:r>
              <a:rPr lang="en-US" sz="1200" i="0" kern="1200" baseline="0" dirty="0" smtClean="0">
                <a:solidFill>
                  <a:schemeClr val="tx1"/>
                </a:solidFill>
                <a:effectLst/>
                <a:latin typeface="+mn-lt"/>
                <a:ea typeface="+mn-ea"/>
                <a:cs typeface="+mn-cs"/>
              </a:rPr>
              <a:t> Encourage the Students to answer based on the last cue. [When/last vacation?]</a:t>
            </a:r>
          </a:p>
          <a:p>
            <a:r>
              <a:rPr lang="en-US" sz="1200" i="0" kern="1200" baseline="0" dirty="0" smtClean="0">
                <a:solidFill>
                  <a:schemeClr val="tx1"/>
                </a:solidFill>
                <a:effectLst/>
                <a:latin typeface="+mn-lt"/>
                <a:ea typeface="+mn-ea"/>
                <a:cs typeface="+mn-cs"/>
              </a:rPr>
              <a:t>#7. Reveal the third sample answer. [When was your last vacation?]</a:t>
            </a:r>
            <a:endParaRPr lang="en-US" sz="1200" i="0" kern="1200" dirty="0" smtClean="0">
              <a:solidFill>
                <a:schemeClr val="tx1"/>
              </a:solidFill>
              <a:effectLst/>
              <a:latin typeface="+mn-lt"/>
              <a:ea typeface="+mn-ea"/>
              <a:cs typeface="+mn-cs"/>
            </a:endParaRPr>
          </a:p>
          <a:p>
            <a:endParaRPr lang="en-US" sz="1200" i="0" kern="1200" dirty="0" smtClean="0">
              <a:solidFill>
                <a:schemeClr val="tx1"/>
              </a:solidFill>
              <a:effectLst/>
              <a:latin typeface="+mn-lt"/>
              <a:ea typeface="+mn-ea"/>
              <a:cs typeface="+mn-cs"/>
            </a:endParaRPr>
          </a:p>
          <a:p>
            <a:pPr marL="0" indent="0">
              <a:buFont typeface="Arial"/>
              <a:buNone/>
            </a:pPr>
            <a:endParaRPr lang="en-US" i="0" baseline="0" dirty="0" smtClean="0"/>
          </a:p>
          <a:p>
            <a:pPr marL="0" indent="0">
              <a:buFont typeface="Arial"/>
              <a:buNone/>
            </a:pPr>
            <a:endParaRPr lang="en-US" i="0" baseline="0" dirty="0" smtClean="0"/>
          </a:p>
          <a:p>
            <a:pPr marL="0" indent="0">
              <a:buFont typeface="Arial"/>
              <a:buNone/>
            </a:pPr>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3</a:t>
            </a:fld>
            <a:endParaRPr lang="en-US"/>
          </a:p>
        </p:txBody>
      </p:sp>
    </p:spTree>
    <p:extLst>
      <p:ext uri="{BB962C8B-B14F-4D97-AF65-F5344CB8AC3E}">
        <p14:creationId xmlns:p14="http://schemas.microsoft.com/office/powerpoint/2010/main" val="349067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3.2 How Much Is It? </a:t>
            </a:r>
          </a:p>
          <a:p>
            <a:endParaRPr lang="en-US" dirty="0" smtClean="0"/>
          </a:p>
          <a:p>
            <a:r>
              <a:rPr lang="en-US" b="0" dirty="0" smtClean="0"/>
              <a:t>FEEDBACK</a:t>
            </a:r>
            <a:endParaRPr lang="en-US" b="0" baseline="0" dirty="0" smtClean="0"/>
          </a:p>
          <a:p>
            <a:pPr marL="171450" indent="-171450">
              <a:buFont typeface="Arial"/>
              <a:buChar char="•"/>
            </a:pPr>
            <a:r>
              <a:rPr lang="en-US" b="0" baseline="0" dirty="0" smtClean="0"/>
              <a:t>Quickly give the Students feedback on the target language they just practiced.</a:t>
            </a:r>
          </a:p>
          <a:p>
            <a:pPr marL="171450" indent="-171450">
              <a:buFont typeface="Arial"/>
              <a:buChar char="•"/>
            </a:pPr>
            <a:r>
              <a:rPr lang="en-US" b="0" baseline="0" dirty="0" smtClean="0"/>
              <a:t>Remind them of other resources they can take advantage of to improve their English:</a:t>
            </a:r>
          </a:p>
          <a:p>
            <a:pPr marL="628650" lvl="1" indent="-171450">
              <a:buFont typeface="Arial"/>
              <a:buChar char="•"/>
            </a:pPr>
            <a:r>
              <a:rPr lang="en-US" b="0" baseline="0" dirty="0" smtClean="0"/>
              <a:t>Go to Wall Street World to practice grammar and vocabulary.</a:t>
            </a:r>
          </a:p>
          <a:p>
            <a:pPr marL="628650" lvl="1" indent="-171450">
              <a:buFont typeface="Arial"/>
              <a:buChar char="•"/>
            </a:pPr>
            <a:r>
              <a:rPr lang="en-US" b="0" baseline="0" dirty="0" smtClean="0"/>
              <a:t>Review the Student Manual or Digital Book to study grammar and vocabulary.</a:t>
            </a:r>
          </a:p>
          <a:p>
            <a:pPr marL="628650" lvl="1" indent="-171450">
              <a:buFont typeface="Arial"/>
              <a:buChar char="•"/>
            </a:pPr>
            <a:r>
              <a:rPr lang="en-US" b="0" baseline="0" dirty="0" smtClean="0"/>
              <a:t>Attend Complementary Classes to practice using grammar and vocabulary.</a:t>
            </a:r>
          </a:p>
          <a:p>
            <a:pPr marL="628650" lvl="1" indent="-171450">
              <a:buFont typeface="Arial"/>
              <a:buChar char="•"/>
            </a:pPr>
            <a:r>
              <a:rPr lang="en-US" b="0" baseline="0" dirty="0" smtClean="0"/>
              <a:t>Join Social Clubs to practice speaking skills.</a:t>
            </a:r>
          </a:p>
          <a:p>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30</a:t>
            </a:fld>
            <a:endParaRPr lang="en-US"/>
          </a:p>
        </p:txBody>
      </p:sp>
    </p:spTree>
    <p:extLst>
      <p:ext uri="{BB962C8B-B14F-4D97-AF65-F5344CB8AC3E}">
        <p14:creationId xmlns:p14="http://schemas.microsoft.com/office/powerpoint/2010/main" val="3991718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4.1 </a:t>
            </a:r>
            <a:r>
              <a:rPr lang="en-GB" sz="1200" kern="1200" dirty="0" smtClean="0">
                <a:solidFill>
                  <a:schemeClr val="tx1"/>
                </a:solidFill>
                <a:effectLst/>
                <a:latin typeface="+mn-lt"/>
                <a:ea typeface="+mn-ea"/>
                <a:cs typeface="+mn-cs"/>
              </a:rPr>
              <a:t>Booking a Tour</a:t>
            </a:r>
            <a:r>
              <a:rPr lang="en-US" b="0" dirty="0" smtClean="0"/>
              <a:t> (15 min)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Allow</a:t>
            </a:r>
            <a:r>
              <a:rPr lang="en-US" sz="1200" b="0" kern="1200" baseline="0" dirty="0" smtClean="0">
                <a:solidFill>
                  <a:schemeClr val="tx1"/>
                </a:solidFill>
                <a:effectLst/>
                <a:latin typeface="+mn-lt"/>
                <a:ea typeface="+mn-ea"/>
                <a:cs typeface="+mn-cs"/>
              </a:rPr>
              <a:t> one minute for this slide.</a:t>
            </a: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r>
              <a:rPr lang="en-US" sz="1200" b="0" i="0" u="none" strike="noStrike" kern="1200" baseline="0" dirty="0" smtClean="0">
                <a:solidFill>
                  <a:schemeClr val="tx1"/>
                </a:solidFill>
                <a:latin typeface="+mn-lt"/>
                <a:ea typeface="+mn-ea"/>
                <a:cs typeface="+mn-cs"/>
              </a:rPr>
              <a:t>OBJECTIVES</a:t>
            </a:r>
          </a:p>
          <a:p>
            <a:pPr marL="171450" indent="-171450">
              <a:buFont typeface="Arial" charset="0"/>
              <a:buChar char="•"/>
            </a:pPr>
            <a:r>
              <a:rPr lang="en-GB" sz="1200" kern="1200" dirty="0" smtClean="0">
                <a:solidFill>
                  <a:schemeClr val="tx1"/>
                </a:solidFill>
                <a:effectLst/>
                <a:latin typeface="+mn-lt"/>
                <a:ea typeface="+mn-ea"/>
                <a:cs typeface="+mn-cs"/>
              </a:rPr>
              <a:t>Can name very common types of holiday (</a:t>
            </a:r>
            <a:r>
              <a:rPr lang="en-GB" sz="1200" i="1" kern="1200" dirty="0" smtClean="0">
                <a:solidFill>
                  <a:schemeClr val="tx1"/>
                </a:solidFill>
                <a:effectLst/>
                <a:latin typeface="+mn-lt"/>
                <a:ea typeface="+mn-ea"/>
                <a:cs typeface="+mn-cs"/>
              </a:rPr>
              <a:t>camping; tour; sightseeing</a:t>
            </a:r>
            <a:r>
              <a:rPr lang="en-GB"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Can ask for information about time, measurement, size, and quantity with </a:t>
            </a:r>
            <a:r>
              <a:rPr lang="en-US" sz="1200" i="1" kern="1200" dirty="0" smtClean="0">
                <a:solidFill>
                  <a:schemeClr val="tx1"/>
                </a:solidFill>
                <a:effectLst/>
                <a:latin typeface="+mn-lt"/>
                <a:ea typeface="+mn-ea"/>
                <a:cs typeface="+mn-cs"/>
              </a:rPr>
              <a:t>how</a:t>
            </a:r>
            <a:r>
              <a:rPr lang="en-US" sz="1200" kern="1200" dirty="0" smtClean="0">
                <a:solidFill>
                  <a:schemeClr val="tx1"/>
                </a:solidFill>
                <a:effectLst/>
                <a:latin typeface="+mn-lt"/>
                <a:ea typeface="+mn-ea"/>
                <a:cs typeface="+mn-cs"/>
              </a:rPr>
              <a:t> (</a:t>
            </a:r>
            <a:r>
              <a:rPr lang="en-US" sz="1200" i="1" kern="1200" dirty="0" smtClean="0">
                <a:solidFill>
                  <a:schemeClr val="tx1"/>
                </a:solidFill>
                <a:latin typeface="+mn-lt"/>
                <a:ea typeface="+mn-ea"/>
                <a:cs typeface="+mn-cs"/>
              </a:rPr>
              <a:t>How many vegetables?</a:t>
            </a:r>
            <a:r>
              <a:rPr lang="en-US" sz="1200" kern="1200" dirty="0" smtClean="0">
                <a:solidFill>
                  <a:schemeClr val="tx1"/>
                </a:solidFill>
                <a:latin typeface="+mn-lt"/>
                <a:ea typeface="+mn-ea"/>
                <a:cs typeface="+mn-cs"/>
              </a:rPr>
              <a:t>)</a:t>
            </a: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Can make simple purchases by stating what is wanted and asking for the price (</a:t>
            </a:r>
            <a:r>
              <a:rPr lang="en-US" sz="1200" i="1" kern="1200" dirty="0" smtClean="0">
                <a:solidFill>
                  <a:schemeClr val="tx1"/>
                </a:solidFill>
                <a:latin typeface="+mn-lt"/>
                <a:ea typeface="+mn-ea"/>
                <a:cs typeface="+mn-cs"/>
              </a:rPr>
              <a:t>I want to buy some jewelry.</a:t>
            </a:r>
            <a:r>
              <a:rPr lang="en-US" sz="1200" kern="1200" dirty="0" smtClean="0">
                <a:solidFill>
                  <a:schemeClr val="tx1"/>
                </a:solidFill>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INSTRUCTIONS</a:t>
            </a:r>
          </a:p>
          <a:p>
            <a:pPr marL="171450" indent="-171450">
              <a:buFont typeface="Arial" charset="0"/>
              <a:buChar char="•"/>
            </a:pPr>
            <a:r>
              <a:rPr lang="en-US" sz="1200" kern="1200" dirty="0" smtClean="0">
                <a:solidFill>
                  <a:schemeClr val="tx1"/>
                </a:solidFill>
                <a:effectLst/>
                <a:latin typeface="+mn-lt"/>
                <a:ea typeface="+mn-ea"/>
                <a:cs typeface="+mn-cs"/>
              </a:rPr>
              <a:t>Ask the Students to recall what they have done thus far in the Encounter. </a:t>
            </a:r>
          </a:p>
          <a:p>
            <a:r>
              <a:rPr lang="en-US" sz="1200" kern="1200" dirty="0" smtClean="0">
                <a:solidFill>
                  <a:schemeClr val="tx1"/>
                </a:solidFill>
                <a:effectLst/>
                <a:latin typeface="+mn-lt"/>
                <a:ea typeface="+mn-ea"/>
                <a:cs typeface="+mn-cs"/>
              </a:rPr>
              <a:t>#1. Have a Student read the </a:t>
            </a:r>
            <a:r>
              <a:rPr lang="en-US" sz="1200" i="0" kern="1200" dirty="0" smtClean="0">
                <a:solidFill>
                  <a:schemeClr val="tx1"/>
                </a:solidFill>
                <a:effectLst/>
                <a:latin typeface="+mn-lt"/>
                <a:ea typeface="+mn-ea"/>
                <a:cs typeface="+mn-cs"/>
              </a:rPr>
              <a:t>question. [</a:t>
            </a:r>
            <a:r>
              <a:rPr lang="en-GB" sz="1200" i="0" kern="1200" dirty="0" smtClean="0">
                <a:solidFill>
                  <a:schemeClr val="tx1"/>
                </a:solidFill>
                <a:effectLst/>
                <a:latin typeface="+mn-lt"/>
                <a:ea typeface="+mn-ea"/>
                <a:cs typeface="+mn-cs"/>
              </a:rPr>
              <a:t>What can you do on vacation?</a:t>
            </a:r>
            <a:r>
              <a:rPr lang="en-US" sz="1200" i="0" kern="1200" dirty="0" smtClean="0">
                <a:solidFill>
                  <a:schemeClr val="tx1"/>
                </a:solidFill>
                <a:effectLst/>
                <a:latin typeface="+mn-lt"/>
                <a:ea typeface="+mn-ea"/>
                <a:cs typeface="+mn-cs"/>
              </a:rPr>
              <a:t>]</a:t>
            </a:r>
          </a:p>
          <a:p>
            <a:r>
              <a:rPr lang="en-US" sz="1200" i="0" kern="1200" dirty="0" smtClean="0">
                <a:solidFill>
                  <a:schemeClr val="tx1"/>
                </a:solidFill>
                <a:effectLst/>
                <a:latin typeface="+mn-lt"/>
                <a:ea typeface="+mn-ea"/>
                <a:cs typeface="+mn-cs"/>
              </a:rPr>
              <a:t>#2.</a:t>
            </a:r>
            <a:r>
              <a:rPr lang="en-US" sz="1200" i="0" kern="1200" baseline="0" dirty="0" smtClean="0">
                <a:solidFill>
                  <a:schemeClr val="tx1"/>
                </a:solidFill>
                <a:effectLst/>
                <a:latin typeface="+mn-lt"/>
                <a:ea typeface="+mn-ea"/>
                <a:cs typeface="+mn-cs"/>
              </a:rPr>
              <a:t> Encourage </a:t>
            </a:r>
            <a:r>
              <a:rPr lang="en-US" sz="1200" kern="1200" dirty="0" smtClean="0">
                <a:solidFill>
                  <a:schemeClr val="tx1"/>
                </a:solidFill>
                <a:effectLst/>
                <a:latin typeface="+mn-lt"/>
                <a:ea typeface="+mn-ea"/>
                <a:cs typeface="+mn-cs"/>
              </a:rPr>
              <a:t>the </a:t>
            </a:r>
            <a:r>
              <a:rPr lang="en-US" sz="1200" i="0" kern="1200" baseline="0" dirty="0" smtClean="0">
                <a:solidFill>
                  <a:schemeClr val="tx1"/>
                </a:solidFill>
                <a:effectLst/>
                <a:latin typeface="+mn-lt"/>
                <a:ea typeface="+mn-ea"/>
                <a:cs typeface="+mn-cs"/>
              </a:rPr>
              <a:t>Students to answer.</a:t>
            </a:r>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#3. Reveal</a:t>
            </a:r>
            <a:r>
              <a:rPr lang="en-US" sz="1200" i="0" kern="1200" baseline="0" dirty="0" smtClean="0">
                <a:solidFill>
                  <a:schemeClr val="tx1"/>
                </a:solidFill>
                <a:effectLst/>
                <a:latin typeface="+mn-lt"/>
                <a:ea typeface="+mn-ea"/>
                <a:cs typeface="+mn-cs"/>
              </a:rPr>
              <a:t> the sample answers. [</a:t>
            </a:r>
            <a:r>
              <a:rPr lang="en-US" sz="1200" i="0" kern="1200" dirty="0" smtClean="0">
                <a:solidFill>
                  <a:schemeClr val="tx1"/>
                </a:solidFill>
                <a:effectLst/>
                <a:latin typeface="+mn-lt"/>
                <a:ea typeface="+mn-ea"/>
                <a:cs typeface="+mn-cs"/>
              </a:rPr>
              <a:t>sightseeing/camping/walking tour/tour of the city]</a:t>
            </a:r>
          </a:p>
          <a:p>
            <a:endParaRPr lang="en-US" sz="1200" i="0" kern="120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TEACHING TIPS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Brainstorm/Elicit a variety of the target language, which will be used and assessed during the practice.</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from each Student.</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It helps to board elicited language.</a:t>
            </a:r>
          </a:p>
          <a:p>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31</a:t>
            </a:fld>
            <a:endParaRPr lang="en-US"/>
          </a:p>
        </p:txBody>
      </p:sp>
    </p:spTree>
    <p:extLst>
      <p:ext uri="{BB962C8B-B14F-4D97-AF65-F5344CB8AC3E}">
        <p14:creationId xmlns:p14="http://schemas.microsoft.com/office/powerpoint/2010/main" val="42446968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b="0" dirty="0" smtClean="0"/>
              <a:t>4.1 </a:t>
            </a:r>
            <a:r>
              <a:rPr lang="en-GB" sz="1200" kern="1200" dirty="0" smtClean="0">
                <a:solidFill>
                  <a:schemeClr val="tx1"/>
                </a:solidFill>
                <a:effectLst/>
                <a:latin typeface="+mn-lt"/>
                <a:ea typeface="+mn-ea"/>
                <a:cs typeface="+mn-cs"/>
              </a:rPr>
              <a:t>Booking a Tour</a:t>
            </a:r>
            <a:r>
              <a:rPr lang="en-US" b="0" dirty="0" smtClean="0"/>
              <a:t> </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b="0" kern="1200" dirty="0" smtClean="0">
                <a:solidFill>
                  <a:schemeClr val="tx1"/>
                </a:solidFill>
                <a:effectLst/>
                <a:latin typeface="+mn-lt"/>
                <a:ea typeface="+mn-ea"/>
                <a:cs typeface="+mn-cs"/>
              </a:rPr>
              <a:t>Allow</a:t>
            </a:r>
            <a:r>
              <a:rPr lang="en-US" sz="1200" b="0" kern="1200" baseline="0" dirty="0" smtClean="0">
                <a:solidFill>
                  <a:schemeClr val="tx1"/>
                </a:solidFill>
                <a:effectLst/>
                <a:latin typeface="+mn-lt"/>
                <a:ea typeface="+mn-ea"/>
                <a:cs typeface="+mn-cs"/>
              </a:rPr>
              <a:t> two minutes for this slide.</a:t>
            </a:r>
            <a:endParaRPr lang="en-US" b="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b="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INSTRUCTIONS</a:t>
            </a:r>
          </a:p>
          <a:p>
            <a:r>
              <a:rPr lang="en-US" sz="1200" kern="1200" dirty="0" smtClean="0">
                <a:solidFill>
                  <a:schemeClr val="tx1"/>
                </a:solidFill>
                <a:effectLst/>
                <a:latin typeface="+mn-lt"/>
                <a:ea typeface="+mn-ea"/>
                <a:cs typeface="+mn-cs"/>
              </a:rPr>
              <a:t>#1. Have a Student read the statement and the </a:t>
            </a:r>
            <a:r>
              <a:rPr lang="en-US" sz="1200" i="0" kern="1200" dirty="0" smtClean="0">
                <a:solidFill>
                  <a:schemeClr val="tx1"/>
                </a:solidFill>
                <a:effectLst/>
                <a:latin typeface="+mn-lt"/>
                <a:ea typeface="+mn-ea"/>
                <a:cs typeface="+mn-cs"/>
              </a:rPr>
              <a:t>question. [Y</a:t>
            </a:r>
            <a:r>
              <a:rPr lang="en-GB" sz="1200" i="0" kern="1200" dirty="0" err="1" smtClean="0">
                <a:solidFill>
                  <a:schemeClr val="tx1"/>
                </a:solidFill>
                <a:effectLst/>
                <a:latin typeface="+mn-lt"/>
                <a:ea typeface="+mn-ea"/>
                <a:cs typeface="+mn-cs"/>
              </a:rPr>
              <a:t>ou</a:t>
            </a:r>
            <a:r>
              <a:rPr lang="en-GB" sz="1200" i="0" kern="1200" dirty="0" smtClean="0">
                <a:solidFill>
                  <a:schemeClr val="tx1"/>
                </a:solidFill>
                <a:effectLst/>
                <a:latin typeface="+mn-lt"/>
                <a:ea typeface="+mn-ea"/>
                <a:cs typeface="+mn-cs"/>
              </a:rPr>
              <a:t> want to go on a tour of a city.</a:t>
            </a:r>
            <a:r>
              <a:rPr lang="en-GB" sz="1200" i="0" kern="1200" baseline="0" dirty="0" smtClean="0">
                <a:solidFill>
                  <a:schemeClr val="tx1"/>
                </a:solidFill>
                <a:effectLst/>
                <a:latin typeface="+mn-lt"/>
                <a:ea typeface="+mn-ea"/>
                <a:cs typeface="+mn-cs"/>
              </a:rPr>
              <a:t> W</a:t>
            </a:r>
            <a:r>
              <a:rPr lang="en-GB" sz="1200" i="0" kern="1200" dirty="0" smtClean="0">
                <a:solidFill>
                  <a:schemeClr val="tx1"/>
                </a:solidFill>
                <a:effectLst/>
                <a:latin typeface="+mn-lt"/>
                <a:ea typeface="+mn-ea"/>
                <a:cs typeface="+mn-cs"/>
              </a:rPr>
              <a:t>hat do you have to do?</a:t>
            </a:r>
            <a:r>
              <a:rPr lang="en-US" sz="1200" i="0" kern="1200" dirty="0" smtClean="0">
                <a:solidFill>
                  <a:schemeClr val="tx1"/>
                </a:solidFill>
                <a:effectLst/>
                <a:latin typeface="+mn-lt"/>
                <a:ea typeface="+mn-ea"/>
                <a:cs typeface="+mn-cs"/>
              </a:rPr>
              <a:t>]</a:t>
            </a:r>
          </a:p>
          <a:p>
            <a:r>
              <a:rPr lang="en-US" sz="1200" i="0" kern="1200" dirty="0" smtClean="0">
                <a:solidFill>
                  <a:schemeClr val="tx1"/>
                </a:solidFill>
                <a:effectLst/>
                <a:latin typeface="+mn-lt"/>
                <a:ea typeface="+mn-ea"/>
                <a:cs typeface="+mn-cs"/>
              </a:rPr>
              <a:t>#2.</a:t>
            </a:r>
            <a:r>
              <a:rPr lang="en-US" sz="1200" i="0" kern="1200" baseline="0" dirty="0" smtClean="0">
                <a:solidFill>
                  <a:schemeClr val="tx1"/>
                </a:solidFill>
                <a:effectLst/>
                <a:latin typeface="+mn-lt"/>
                <a:ea typeface="+mn-ea"/>
                <a:cs typeface="+mn-cs"/>
              </a:rPr>
              <a:t> Encourage </a:t>
            </a:r>
            <a:r>
              <a:rPr lang="en-US" sz="1200" kern="1200" dirty="0" smtClean="0">
                <a:solidFill>
                  <a:schemeClr val="tx1"/>
                </a:solidFill>
                <a:effectLst/>
                <a:latin typeface="+mn-lt"/>
                <a:ea typeface="+mn-ea"/>
                <a:cs typeface="+mn-cs"/>
              </a:rPr>
              <a:t>the </a:t>
            </a:r>
            <a:r>
              <a:rPr lang="en-US" sz="1200" i="0" kern="1200" baseline="0" dirty="0" smtClean="0">
                <a:solidFill>
                  <a:schemeClr val="tx1"/>
                </a:solidFill>
                <a:effectLst/>
                <a:latin typeface="+mn-lt"/>
                <a:ea typeface="+mn-ea"/>
                <a:cs typeface="+mn-cs"/>
              </a:rPr>
              <a:t>Students to answer.</a:t>
            </a:r>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#3. Reveal</a:t>
            </a:r>
            <a:r>
              <a:rPr lang="en-US" sz="1200" i="0" kern="1200" baseline="0" dirty="0" smtClean="0">
                <a:solidFill>
                  <a:schemeClr val="tx1"/>
                </a:solidFill>
                <a:effectLst/>
                <a:latin typeface="+mn-lt"/>
                <a:ea typeface="+mn-ea"/>
                <a:cs typeface="+mn-cs"/>
              </a:rPr>
              <a:t> the sample answer. [</a:t>
            </a:r>
            <a:r>
              <a:rPr lang="en-GB" sz="1200" i="0" kern="1200" baseline="0" dirty="0" smtClean="0">
                <a:solidFill>
                  <a:schemeClr val="tx1"/>
                </a:solidFill>
                <a:effectLst/>
                <a:latin typeface="+mn-lt"/>
                <a:ea typeface="+mn-ea"/>
                <a:cs typeface="+mn-cs"/>
              </a:rPr>
              <a:t>f</a:t>
            </a:r>
            <a:r>
              <a:rPr lang="en-GB" sz="1200" i="0" kern="1200" dirty="0" smtClean="0">
                <a:solidFill>
                  <a:schemeClr val="tx1"/>
                </a:solidFill>
                <a:effectLst/>
                <a:latin typeface="+mn-lt"/>
                <a:ea typeface="+mn-ea"/>
                <a:cs typeface="+mn-cs"/>
              </a:rPr>
              <a:t>ind information about different tours</a:t>
            </a:r>
            <a:r>
              <a:rPr lang="en-US" sz="1200" i="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#4. Have a Student read the </a:t>
            </a:r>
            <a:r>
              <a:rPr lang="en-US" sz="1200" i="0" kern="1200" dirty="0" smtClean="0">
                <a:solidFill>
                  <a:schemeClr val="tx1"/>
                </a:solidFill>
                <a:effectLst/>
                <a:latin typeface="+mn-lt"/>
                <a:ea typeface="+mn-ea"/>
                <a:cs typeface="+mn-cs"/>
              </a:rPr>
              <a:t>question. [</a:t>
            </a:r>
            <a:r>
              <a:rPr lang="en-GB" sz="1200" i="0" kern="1200" dirty="0" smtClean="0">
                <a:solidFill>
                  <a:schemeClr val="tx1"/>
                </a:solidFill>
                <a:effectLst/>
                <a:latin typeface="+mn-lt"/>
                <a:ea typeface="+mn-ea"/>
                <a:cs typeface="+mn-cs"/>
              </a:rPr>
              <a:t>Where can you go to find information about tours?</a:t>
            </a:r>
            <a:r>
              <a:rPr lang="en-US" sz="1200" i="0" kern="1200" dirty="0" smtClean="0">
                <a:solidFill>
                  <a:schemeClr val="tx1"/>
                </a:solidFill>
                <a:effectLst/>
                <a:latin typeface="+mn-lt"/>
                <a:ea typeface="+mn-ea"/>
                <a:cs typeface="+mn-cs"/>
              </a:rPr>
              <a:t>]</a:t>
            </a:r>
          </a:p>
          <a:p>
            <a:r>
              <a:rPr lang="en-US" sz="1200" i="0" kern="1200" dirty="0" smtClean="0">
                <a:solidFill>
                  <a:schemeClr val="tx1"/>
                </a:solidFill>
                <a:effectLst/>
                <a:latin typeface="+mn-lt"/>
                <a:ea typeface="+mn-ea"/>
                <a:cs typeface="+mn-cs"/>
              </a:rPr>
              <a:t>#5.</a:t>
            </a:r>
            <a:r>
              <a:rPr lang="en-US" sz="1200" i="0" kern="1200" baseline="0" dirty="0" smtClean="0">
                <a:solidFill>
                  <a:schemeClr val="tx1"/>
                </a:solidFill>
                <a:effectLst/>
                <a:latin typeface="+mn-lt"/>
                <a:ea typeface="+mn-ea"/>
                <a:cs typeface="+mn-cs"/>
              </a:rPr>
              <a:t> Encourage </a:t>
            </a:r>
            <a:r>
              <a:rPr lang="en-US" sz="1200" kern="1200" dirty="0" smtClean="0">
                <a:solidFill>
                  <a:schemeClr val="tx1"/>
                </a:solidFill>
                <a:effectLst/>
                <a:latin typeface="+mn-lt"/>
                <a:ea typeface="+mn-ea"/>
                <a:cs typeface="+mn-cs"/>
              </a:rPr>
              <a:t>the </a:t>
            </a:r>
            <a:r>
              <a:rPr lang="en-US" sz="1200" i="0" kern="1200" baseline="0" dirty="0" smtClean="0">
                <a:solidFill>
                  <a:schemeClr val="tx1"/>
                </a:solidFill>
                <a:effectLst/>
                <a:latin typeface="+mn-lt"/>
                <a:ea typeface="+mn-ea"/>
                <a:cs typeface="+mn-cs"/>
              </a:rPr>
              <a:t>Students to answer.</a:t>
            </a:r>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#6. Reveal</a:t>
            </a:r>
            <a:r>
              <a:rPr lang="en-US" sz="1200" i="0" kern="1200" baseline="0" dirty="0" smtClean="0">
                <a:solidFill>
                  <a:schemeClr val="tx1"/>
                </a:solidFill>
                <a:effectLst/>
                <a:latin typeface="+mn-lt"/>
                <a:ea typeface="+mn-ea"/>
                <a:cs typeface="+mn-cs"/>
              </a:rPr>
              <a:t> the sample answers. [We can go online or to an </a:t>
            </a:r>
            <a:r>
              <a:rPr lang="en-GB" sz="1200" kern="1200" dirty="0" smtClean="0">
                <a:solidFill>
                  <a:schemeClr val="tx1"/>
                </a:solidFill>
                <a:effectLst/>
                <a:latin typeface="+mn-lt"/>
                <a:ea typeface="+mn-ea"/>
                <a:cs typeface="+mn-cs"/>
              </a:rPr>
              <a:t>information office.</a:t>
            </a:r>
            <a:r>
              <a:rPr lang="en-US" sz="1200" i="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#7. Have a Student read the </a:t>
            </a:r>
            <a:r>
              <a:rPr lang="en-US" sz="1200" i="0" kern="1200" dirty="0" smtClean="0">
                <a:solidFill>
                  <a:schemeClr val="tx1"/>
                </a:solidFill>
                <a:effectLst/>
                <a:latin typeface="+mn-lt"/>
                <a:ea typeface="+mn-ea"/>
                <a:cs typeface="+mn-cs"/>
              </a:rPr>
              <a:t>statement. [</a:t>
            </a:r>
            <a:r>
              <a:rPr lang="en-GB" sz="1200" i="0" kern="1200" dirty="0" smtClean="0">
                <a:solidFill>
                  <a:schemeClr val="tx1"/>
                </a:solidFill>
                <a:effectLst/>
                <a:latin typeface="+mn-lt"/>
                <a:ea typeface="+mn-ea"/>
                <a:cs typeface="+mn-cs"/>
              </a:rPr>
              <a:t>Today you are going to buy a ticket over the phone</a:t>
            </a:r>
            <a:r>
              <a:rPr lang="en-US" sz="1200" i="0" kern="1200" dirty="0" smtClean="0">
                <a:solidFill>
                  <a:schemeClr val="tx1"/>
                </a:solidFill>
                <a:effectLst/>
                <a:latin typeface="+mn-lt"/>
                <a:ea typeface="+mn-ea"/>
                <a:cs typeface="+mn-cs"/>
              </a:rPr>
              <a:t>.]</a:t>
            </a:r>
          </a:p>
          <a:p>
            <a:pPr marL="171450" indent="-171450">
              <a:buFont typeface="Arial" charset="0"/>
              <a:buChar char="•"/>
            </a:pPr>
            <a:r>
              <a:rPr lang="en-US" sz="1200" kern="1200" dirty="0" smtClean="0">
                <a:solidFill>
                  <a:schemeClr val="tx1"/>
                </a:solidFill>
                <a:effectLst/>
                <a:latin typeface="+mn-lt"/>
                <a:ea typeface="+mn-ea"/>
                <a:cs typeface="+mn-cs"/>
              </a:rPr>
              <a:t>Elicit some language related to asking for information over the phone.</a:t>
            </a:r>
            <a:r>
              <a:rPr lang="en-US" sz="1200" kern="1200" baseline="0" dirty="0" smtClean="0">
                <a:solidFill>
                  <a:schemeClr val="tx1"/>
                </a:solidFill>
                <a:effectLst/>
                <a:latin typeface="+mn-lt"/>
                <a:ea typeface="+mn-ea"/>
                <a:cs typeface="+mn-cs"/>
              </a:rPr>
              <a:t> Ask, “</a:t>
            </a:r>
            <a:r>
              <a:rPr lang="en-US" sz="1200" i="0" kern="1200" dirty="0" smtClean="0">
                <a:solidFill>
                  <a:schemeClr val="tx1"/>
                </a:solidFill>
                <a:effectLst/>
                <a:latin typeface="+mn-lt"/>
                <a:ea typeface="+mn-ea"/>
                <a:cs typeface="+mn-cs"/>
              </a:rPr>
              <a:t>What do you need to think about before choosing a tour?” (price, places to see, etc.)</a:t>
            </a:r>
          </a:p>
          <a:p>
            <a:pPr marL="171450" indent="-171450">
              <a:buFont typeface="Arial" charset="0"/>
              <a:buChar char="•"/>
            </a:pPr>
            <a:r>
              <a:rPr lang="en-US" sz="1200" i="0" kern="1200" dirty="0" smtClean="0">
                <a:solidFill>
                  <a:schemeClr val="tx1"/>
                </a:solidFill>
                <a:effectLst/>
                <a:latin typeface="+mn-lt"/>
                <a:ea typeface="+mn-ea"/>
                <a:cs typeface="+mn-cs"/>
              </a:rPr>
              <a:t>Then</a:t>
            </a:r>
            <a:r>
              <a:rPr lang="en-US" sz="1200" i="0" kern="1200" baseline="0" dirty="0" smtClean="0">
                <a:solidFill>
                  <a:schemeClr val="tx1"/>
                </a:solidFill>
                <a:effectLst/>
                <a:latin typeface="+mn-lt"/>
                <a:ea typeface="+mn-ea"/>
                <a:cs typeface="+mn-cs"/>
              </a:rPr>
              <a:t> ask, “</a:t>
            </a:r>
            <a:r>
              <a:rPr lang="en-US" sz="1200" i="0" kern="1200" dirty="0" smtClean="0">
                <a:solidFill>
                  <a:schemeClr val="tx1"/>
                </a:solidFill>
                <a:effectLst/>
                <a:latin typeface="+mn-lt"/>
                <a:ea typeface="+mn-ea"/>
                <a:cs typeface="+mn-cs"/>
              </a:rPr>
              <a:t>How can you ask about price?” (How much is…)</a:t>
            </a:r>
          </a:p>
          <a:p>
            <a:pPr marL="171450" indent="-171450">
              <a:buFont typeface="Arial" charset="0"/>
              <a:buChar char="•"/>
            </a:pPr>
            <a:r>
              <a:rPr lang="en-US" sz="1200" i="0" kern="1200" dirty="0" smtClean="0">
                <a:solidFill>
                  <a:schemeClr val="tx1"/>
                </a:solidFill>
                <a:effectLst/>
                <a:latin typeface="+mn-lt"/>
                <a:ea typeface="+mn-ea"/>
                <a:cs typeface="+mn-cs"/>
              </a:rPr>
              <a:t>Finally, ask, “What can you say to ask for information about a tour?” (I’d like to get some information about…)</a:t>
            </a:r>
          </a:p>
          <a:p>
            <a:endParaRPr lang="en-US" sz="1200" i="0" kern="120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TEACHING TIPS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Brainstorm/Elicit a variety of the target language, which will be used and assessed during the practice.</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from each Student.</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It helps to board elicited language.</a:t>
            </a:r>
          </a:p>
          <a:p>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32</a:t>
            </a:fld>
            <a:endParaRPr lang="en-US"/>
          </a:p>
        </p:txBody>
      </p:sp>
    </p:spTree>
    <p:extLst>
      <p:ext uri="{BB962C8B-B14F-4D97-AF65-F5344CB8AC3E}">
        <p14:creationId xmlns:p14="http://schemas.microsoft.com/office/powerpoint/2010/main" val="3563274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b="0" dirty="0" smtClean="0"/>
              <a:t>4.1 </a:t>
            </a:r>
            <a:r>
              <a:rPr lang="en-GB" sz="1200" kern="1200" dirty="0" smtClean="0">
                <a:solidFill>
                  <a:schemeClr val="tx1"/>
                </a:solidFill>
                <a:effectLst/>
                <a:latin typeface="+mn-lt"/>
                <a:ea typeface="+mn-ea"/>
                <a:cs typeface="+mn-cs"/>
              </a:rPr>
              <a:t>Booking a Tour</a:t>
            </a:r>
            <a:endParaRPr lang="en-US" sz="1200" b="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b="0" kern="1200" dirty="0" smtClean="0">
                <a:solidFill>
                  <a:schemeClr val="tx1"/>
                </a:solidFill>
                <a:effectLst/>
                <a:latin typeface="+mn-lt"/>
                <a:ea typeface="+mn-ea"/>
                <a:cs typeface="+mn-cs"/>
              </a:rPr>
              <a:t>Allow</a:t>
            </a:r>
            <a:r>
              <a:rPr lang="en-US" sz="1200" b="0" kern="1200" baseline="0" dirty="0" smtClean="0">
                <a:solidFill>
                  <a:schemeClr val="tx1"/>
                </a:solidFill>
                <a:effectLst/>
                <a:latin typeface="+mn-lt"/>
                <a:ea typeface="+mn-ea"/>
                <a:cs typeface="+mn-cs"/>
              </a:rPr>
              <a:t> six minutes for this slide.</a:t>
            </a:r>
            <a:endParaRPr lang="en-US" b="0" dirty="0" smtClean="0"/>
          </a:p>
          <a:p>
            <a:pPr marL="0" indent="0">
              <a:buFontTx/>
              <a:buNone/>
            </a:pPr>
            <a:endParaRPr lang="en-US" i="0" baseline="0" dirty="0" smtClean="0"/>
          </a:p>
          <a:p>
            <a:pPr marL="0" indent="0">
              <a:buFontTx/>
              <a:buNone/>
            </a:pPr>
            <a:r>
              <a:rPr lang="en-US" i="0" baseline="0" dirty="0" smtClean="0"/>
              <a:t>INSTRUCTIONS</a:t>
            </a:r>
          </a:p>
          <a:p>
            <a:pPr marL="171450" indent="-171450">
              <a:buFont typeface="Arial" charset="0"/>
              <a:buChar char="•"/>
            </a:pPr>
            <a:r>
              <a:rPr lang="en-US" sz="1200" kern="1200" dirty="0" smtClean="0">
                <a:solidFill>
                  <a:schemeClr val="tx1"/>
                </a:solidFill>
                <a:effectLst/>
                <a:latin typeface="+mn-lt"/>
                <a:ea typeface="+mn-ea"/>
                <a:cs typeface="+mn-cs"/>
              </a:rPr>
              <a:t>Divide the Students into pairs and draw the Students’ attention to the text on the screen. </a:t>
            </a:r>
          </a:p>
          <a:p>
            <a:pPr marL="171450" indent="-171450">
              <a:buFont typeface="Arial" charset="0"/>
              <a:buChar char="•"/>
            </a:pPr>
            <a:r>
              <a:rPr lang="en-US" sz="1200" kern="1200" dirty="0" smtClean="0">
                <a:solidFill>
                  <a:schemeClr val="tx1"/>
                </a:solidFill>
                <a:effectLst/>
                <a:latin typeface="+mn-lt"/>
                <a:ea typeface="+mn-ea"/>
                <a:cs typeface="+mn-cs"/>
              </a:rPr>
              <a:t>Tell Student A, </a:t>
            </a:r>
            <a:r>
              <a:rPr lang="en-US" sz="1200" b="0" i="0" kern="1200" dirty="0" smtClean="0">
                <a:solidFill>
                  <a:schemeClr val="tx1"/>
                </a:solidFill>
                <a:effectLst/>
                <a:latin typeface="+mn-lt"/>
                <a:ea typeface="+mn-ea"/>
                <a:cs typeface="+mn-cs"/>
              </a:rPr>
              <a:t>“</a:t>
            </a:r>
            <a:r>
              <a:rPr lang="en-US" sz="1200" b="0" i="0" dirty="0" smtClean="0">
                <a:latin typeface="+mn-lt"/>
              </a:rPr>
              <a:t>You want to choose a package deal for a weekend vacation for this weekend. You call a company that has many different kinds of weekend vacation package deals. You need to ask for the information on the screen.”</a:t>
            </a:r>
          </a:p>
          <a:p>
            <a:pPr marL="171450" indent="-171450">
              <a:buFont typeface="Arial" charset="0"/>
              <a:buChar char="•"/>
            </a:pPr>
            <a:r>
              <a:rPr lang="en-US" sz="1200" b="0" i="0" dirty="0" smtClean="0">
                <a:latin typeface="+mn-lt"/>
              </a:rPr>
              <a:t>Tell Student B, “You work for a company that sells weekend vacation package deals. A customer calls you to ask for information about the package deals that you have. Right now, there are only two deals left for this weekend.”</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Have the Students complete the role-play</a:t>
            </a:r>
            <a:r>
              <a:rPr lang="en-US" sz="1200" kern="1200" baseline="0" dirty="0" smtClean="0">
                <a:solidFill>
                  <a:schemeClr val="tx1"/>
                </a:solidFill>
                <a:effectLst/>
                <a:latin typeface="+mn-lt"/>
                <a:ea typeface="+mn-ea"/>
                <a:cs typeface="+mn-cs"/>
              </a:rPr>
              <a:t> and then</a:t>
            </a:r>
            <a:r>
              <a:rPr lang="en-US" sz="1200" kern="1200" dirty="0" smtClean="0">
                <a:solidFill>
                  <a:schemeClr val="tx1"/>
                </a:solidFill>
                <a:effectLst/>
                <a:latin typeface="+mn-lt"/>
                <a:ea typeface="+mn-ea"/>
                <a:cs typeface="+mn-cs"/>
              </a:rPr>
              <a:t> instruct them to switch roles and do the role-play again, but this time with only a minute to</a:t>
            </a:r>
            <a:r>
              <a:rPr lang="en-US" sz="1200" kern="1200" baseline="0" dirty="0" smtClean="0">
                <a:solidFill>
                  <a:schemeClr val="tx1"/>
                </a:solidFill>
                <a:effectLst/>
                <a:latin typeface="+mn-lt"/>
                <a:ea typeface="+mn-ea"/>
                <a:cs typeface="+mn-cs"/>
              </a:rPr>
              <a:t> prepare</a:t>
            </a:r>
            <a:r>
              <a:rPr lang="en-US" sz="1200" kern="1200" dirty="0" smtClean="0">
                <a:solidFill>
                  <a:schemeClr val="tx1"/>
                </a:solidFill>
                <a:effectLst/>
                <a:latin typeface="+mn-lt"/>
                <a:ea typeface="+mn-ea"/>
                <a:cs typeface="+mn-cs"/>
              </a:rPr>
              <a:t>. </a:t>
            </a:r>
          </a:p>
          <a:p>
            <a:r>
              <a:rPr lang="en-US" sz="1200" b="1" i="1" dirty="0" smtClean="0">
                <a:latin typeface="+mn-lt"/>
              </a:rPr>
              <a:t> </a:t>
            </a:r>
          </a:p>
        </p:txBody>
      </p:sp>
      <p:sp>
        <p:nvSpPr>
          <p:cNvPr id="4" name="Slide Number Placeholder 3"/>
          <p:cNvSpPr>
            <a:spLocks noGrp="1"/>
          </p:cNvSpPr>
          <p:nvPr>
            <p:ph type="sldNum" sz="quarter" idx="10"/>
          </p:nvPr>
        </p:nvSpPr>
        <p:spPr/>
        <p:txBody>
          <a:bodyPr/>
          <a:lstStyle/>
          <a:p>
            <a:fld id="{30340642-D2FD-D046-87EF-349296A3D9A8}" type="slidenum">
              <a:rPr lang="en-US" smtClean="0"/>
              <a:t>33</a:t>
            </a:fld>
            <a:endParaRPr lang="en-US"/>
          </a:p>
        </p:txBody>
      </p:sp>
    </p:spTree>
    <p:extLst>
      <p:ext uri="{BB962C8B-B14F-4D97-AF65-F5344CB8AC3E}">
        <p14:creationId xmlns:p14="http://schemas.microsoft.com/office/powerpoint/2010/main" val="33537691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b="0" dirty="0" smtClean="0"/>
              <a:t>4.1 </a:t>
            </a:r>
            <a:r>
              <a:rPr lang="en-GB" sz="1200" kern="1200" dirty="0" smtClean="0">
                <a:solidFill>
                  <a:schemeClr val="tx1"/>
                </a:solidFill>
                <a:effectLst/>
                <a:latin typeface="+mn-lt"/>
                <a:ea typeface="+mn-ea"/>
                <a:cs typeface="+mn-cs"/>
              </a:rPr>
              <a:t>Booking a Tour</a:t>
            </a:r>
            <a:endParaRPr lang="en-US" sz="1200" b="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b="0" kern="1200" dirty="0" smtClean="0">
                <a:solidFill>
                  <a:schemeClr val="tx1"/>
                </a:solidFill>
                <a:effectLst/>
                <a:latin typeface="+mn-lt"/>
                <a:ea typeface="+mn-ea"/>
                <a:cs typeface="+mn-cs"/>
              </a:rPr>
              <a:t>Allow</a:t>
            </a:r>
            <a:r>
              <a:rPr lang="en-US" sz="1200" b="0" kern="1200" baseline="0" dirty="0" smtClean="0">
                <a:solidFill>
                  <a:schemeClr val="tx1"/>
                </a:solidFill>
                <a:effectLst/>
                <a:latin typeface="+mn-lt"/>
                <a:ea typeface="+mn-ea"/>
                <a:cs typeface="+mn-cs"/>
              </a:rPr>
              <a:t> six minutes for this slide.</a:t>
            </a:r>
            <a:endParaRPr lang="en-US" b="0" dirty="0" smtClean="0"/>
          </a:p>
          <a:p>
            <a:pPr marL="0" indent="0">
              <a:buFontTx/>
              <a:buNone/>
            </a:pPr>
            <a:endParaRPr lang="en-US" i="0" baseline="0" dirty="0" smtClean="0"/>
          </a:p>
          <a:p>
            <a:pPr marL="0" indent="0">
              <a:buFontTx/>
              <a:buNone/>
            </a:pPr>
            <a:r>
              <a:rPr lang="en-US" i="0" baseline="0" dirty="0" smtClean="0"/>
              <a:t>INSTRUCTIONS</a:t>
            </a:r>
          </a:p>
          <a:p>
            <a:pPr marL="171450" indent="-171450">
              <a:buFont typeface="Arial" charset="0"/>
              <a:buChar char="•"/>
            </a:pPr>
            <a:r>
              <a:rPr lang="en-US" sz="1200" kern="1200" dirty="0" smtClean="0">
                <a:solidFill>
                  <a:schemeClr val="tx1"/>
                </a:solidFill>
                <a:effectLst/>
                <a:latin typeface="+mn-lt"/>
                <a:ea typeface="+mn-ea"/>
                <a:cs typeface="+mn-cs"/>
              </a:rPr>
              <a:t>Divide the Students into pairs and draw the Students’ attention to the text on the screen. </a:t>
            </a:r>
          </a:p>
          <a:p>
            <a:pPr marL="171450" indent="-171450">
              <a:buFont typeface="Arial" charset="0"/>
              <a:buChar char="•"/>
            </a:pPr>
            <a:r>
              <a:rPr lang="en-US" sz="1200" kern="1200" dirty="0" smtClean="0">
                <a:solidFill>
                  <a:schemeClr val="tx1"/>
                </a:solidFill>
                <a:effectLst/>
                <a:latin typeface="+mn-lt"/>
                <a:ea typeface="+mn-ea"/>
                <a:cs typeface="+mn-cs"/>
              </a:rPr>
              <a:t>Tell Student C, </a:t>
            </a:r>
            <a:r>
              <a:rPr lang="en-US" sz="1200" b="0" i="0" kern="1200" dirty="0" smtClean="0">
                <a:solidFill>
                  <a:schemeClr val="tx1"/>
                </a:solidFill>
                <a:effectLst/>
                <a:latin typeface="+mn-lt"/>
                <a:ea typeface="+mn-ea"/>
                <a:cs typeface="+mn-cs"/>
              </a:rPr>
              <a:t>“</a:t>
            </a:r>
            <a:r>
              <a:rPr lang="en-US" sz="1200" b="0" i="0" dirty="0" smtClean="0">
                <a:latin typeface="+mn-lt"/>
              </a:rPr>
              <a:t>You want to choose a package deal for a weekend vacation for this weekend. You call a company that has many different kinds of weekend vacation package deals. You need to ask for the information on the screen.”</a:t>
            </a:r>
          </a:p>
          <a:p>
            <a:pPr marL="171450" indent="-171450">
              <a:buFont typeface="Arial" charset="0"/>
              <a:buChar char="•"/>
            </a:pPr>
            <a:r>
              <a:rPr lang="en-US" sz="1200" b="0" i="0" dirty="0" smtClean="0">
                <a:latin typeface="+mn-lt"/>
              </a:rPr>
              <a:t>Tell Student D, “You work for a company that sells weekend vacation package deals. A customer calls you to ask for information about the package deals that you have. Right now, there are only two deals left for this weekend.”</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Have the Students complete the role-play</a:t>
            </a:r>
            <a:r>
              <a:rPr lang="en-US" sz="1200" kern="1200" baseline="0" dirty="0" smtClean="0">
                <a:solidFill>
                  <a:schemeClr val="tx1"/>
                </a:solidFill>
                <a:effectLst/>
                <a:latin typeface="+mn-lt"/>
                <a:ea typeface="+mn-ea"/>
                <a:cs typeface="+mn-cs"/>
              </a:rPr>
              <a:t> and then</a:t>
            </a:r>
            <a:r>
              <a:rPr lang="en-US" sz="1200" kern="1200" dirty="0" smtClean="0">
                <a:solidFill>
                  <a:schemeClr val="tx1"/>
                </a:solidFill>
                <a:effectLst/>
                <a:latin typeface="+mn-lt"/>
                <a:ea typeface="+mn-ea"/>
                <a:cs typeface="+mn-cs"/>
              </a:rPr>
              <a:t> instruct them to switch roles and do the role-play again, but this time with only a minute to prepare.</a:t>
            </a:r>
          </a:p>
          <a:p>
            <a:r>
              <a:rPr lang="en-US" sz="1200" b="1" i="1" dirty="0" smtClean="0">
                <a:latin typeface="+mn-lt"/>
              </a:rPr>
              <a:t> </a:t>
            </a:r>
          </a:p>
        </p:txBody>
      </p:sp>
      <p:sp>
        <p:nvSpPr>
          <p:cNvPr id="4" name="Slide Number Placeholder 3"/>
          <p:cNvSpPr>
            <a:spLocks noGrp="1"/>
          </p:cNvSpPr>
          <p:nvPr>
            <p:ph type="sldNum" sz="quarter" idx="10"/>
          </p:nvPr>
        </p:nvSpPr>
        <p:spPr/>
        <p:txBody>
          <a:bodyPr/>
          <a:lstStyle/>
          <a:p>
            <a:fld id="{30340642-D2FD-D046-87EF-349296A3D9A8}" type="slidenum">
              <a:rPr lang="en-US" smtClean="0"/>
              <a:t>34</a:t>
            </a:fld>
            <a:endParaRPr lang="en-US"/>
          </a:p>
        </p:txBody>
      </p:sp>
    </p:spTree>
    <p:extLst>
      <p:ext uri="{BB962C8B-B14F-4D97-AF65-F5344CB8AC3E}">
        <p14:creationId xmlns:p14="http://schemas.microsoft.com/office/powerpoint/2010/main" val="4106772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4.1 </a:t>
            </a:r>
            <a:r>
              <a:rPr lang="en-GB" sz="1200" kern="1200" dirty="0" smtClean="0">
                <a:solidFill>
                  <a:schemeClr val="tx1"/>
                </a:solidFill>
                <a:effectLst/>
                <a:latin typeface="+mn-lt"/>
                <a:ea typeface="+mn-ea"/>
                <a:cs typeface="+mn-cs"/>
              </a:rPr>
              <a:t>Booking a Tour</a:t>
            </a:r>
            <a:endParaRPr lang="en-US" sz="1200" b="0" kern="1200" dirty="0" smtClean="0">
              <a:solidFill>
                <a:schemeClr val="tx1"/>
              </a:solidFill>
              <a:effectLst/>
              <a:latin typeface="+mn-lt"/>
              <a:ea typeface="+mn-ea"/>
              <a:cs typeface="+mn-cs"/>
            </a:endParaRPr>
          </a:p>
          <a:p>
            <a:endParaRPr lang="en-US" b="0" dirty="0" smtClean="0"/>
          </a:p>
          <a:p>
            <a:r>
              <a:rPr lang="en-US" b="0" dirty="0" smtClean="0"/>
              <a:t>FEEDBACK</a:t>
            </a:r>
            <a:endParaRPr lang="en-US" b="0" baseline="0" dirty="0" smtClean="0"/>
          </a:p>
          <a:p>
            <a:pPr marL="171450" indent="-171450">
              <a:buFont typeface="Arial"/>
              <a:buChar char="•"/>
            </a:pPr>
            <a:r>
              <a:rPr lang="en-US" b="0" baseline="0" dirty="0" smtClean="0"/>
              <a:t>Quickly give the Students feedback on the target language they just practiced.</a:t>
            </a:r>
          </a:p>
          <a:p>
            <a:pPr marL="171450" indent="-171450">
              <a:buFont typeface="Arial"/>
              <a:buChar char="•"/>
            </a:pPr>
            <a:r>
              <a:rPr lang="en-US" b="0" baseline="0" dirty="0" smtClean="0"/>
              <a:t>If you have a full class, focus on just a couple points each (i.e., their greatest strength and what they need to work on).</a:t>
            </a:r>
          </a:p>
          <a:p>
            <a:pPr marL="171450" indent="-171450">
              <a:buFont typeface="Arial"/>
              <a:buChar char="•"/>
            </a:pPr>
            <a:r>
              <a:rPr lang="en-US" b="0" baseline="0" dirty="0" smtClean="0"/>
              <a:t>Remind them of other resources they can take advantage of to improve their English:</a:t>
            </a:r>
          </a:p>
          <a:p>
            <a:pPr marL="628650" lvl="1" indent="-171450">
              <a:buFont typeface="Arial"/>
              <a:buChar char="•"/>
            </a:pPr>
            <a:r>
              <a:rPr lang="en-US" b="0" baseline="0" dirty="0" smtClean="0"/>
              <a:t>Go to Wall Street World to practice grammar and vocabulary.</a:t>
            </a:r>
          </a:p>
          <a:p>
            <a:pPr marL="628650" lvl="1" indent="-171450">
              <a:buFont typeface="Arial"/>
              <a:buChar char="•"/>
            </a:pPr>
            <a:r>
              <a:rPr lang="en-US" b="0" baseline="0" dirty="0" smtClean="0"/>
              <a:t>Review the Student Manual or Digital Book to study grammar and vocabulary.</a:t>
            </a:r>
          </a:p>
          <a:p>
            <a:pPr marL="628650" lvl="1" indent="-171450">
              <a:buFont typeface="Arial"/>
              <a:buChar char="•"/>
            </a:pPr>
            <a:r>
              <a:rPr lang="en-US" b="0" baseline="0" dirty="0" smtClean="0"/>
              <a:t>Attend Complementary Classes to practice using grammar and vocabulary.</a:t>
            </a:r>
          </a:p>
          <a:p>
            <a:pPr marL="628650" lvl="1" indent="-171450">
              <a:buFont typeface="Arial"/>
              <a:buChar char="•"/>
            </a:pPr>
            <a:r>
              <a:rPr lang="en-US" b="0" baseline="0" dirty="0" smtClean="0"/>
              <a:t>Join Social Clubs to practice speaking skills.</a:t>
            </a:r>
            <a:endParaRPr lang="en-US" b="0" dirty="0"/>
          </a:p>
        </p:txBody>
      </p:sp>
      <p:sp>
        <p:nvSpPr>
          <p:cNvPr id="4" name="Slide Number Placeholder 3"/>
          <p:cNvSpPr>
            <a:spLocks noGrp="1"/>
          </p:cNvSpPr>
          <p:nvPr>
            <p:ph type="sldNum" sz="quarter" idx="10"/>
          </p:nvPr>
        </p:nvSpPr>
        <p:spPr/>
        <p:txBody>
          <a:bodyPr/>
          <a:lstStyle/>
          <a:p>
            <a:fld id="{30340642-D2FD-D046-87EF-349296A3D9A8}" type="slidenum">
              <a:rPr lang="en-US" smtClean="0"/>
              <a:t>35</a:t>
            </a:fld>
            <a:endParaRPr lang="en-US"/>
          </a:p>
        </p:txBody>
      </p:sp>
    </p:spTree>
    <p:extLst>
      <p:ext uri="{BB962C8B-B14F-4D97-AF65-F5344CB8AC3E}">
        <p14:creationId xmlns:p14="http://schemas.microsoft.com/office/powerpoint/2010/main" val="22066195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4.2 </a:t>
            </a:r>
            <a:r>
              <a:rPr lang="en-GB" sz="1200" kern="1200" dirty="0" smtClean="0">
                <a:solidFill>
                  <a:schemeClr val="tx1"/>
                </a:solidFill>
                <a:effectLst/>
                <a:latin typeface="+mn-lt"/>
                <a:ea typeface="+mn-ea"/>
                <a:cs typeface="+mn-cs"/>
              </a:rPr>
              <a:t>Asking for Directions</a:t>
            </a:r>
            <a:r>
              <a:rPr lang="en-US" b="0" dirty="0" smtClean="0"/>
              <a:t> (10 min)</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Allow one minute for this slide.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r>
              <a:rPr lang="en-US" sz="1200" b="0" i="0" u="none" strike="noStrike" kern="1200" baseline="0" dirty="0" smtClean="0">
                <a:solidFill>
                  <a:schemeClr val="tx1"/>
                </a:solidFill>
                <a:latin typeface="+mn-lt"/>
                <a:ea typeface="+mn-ea"/>
                <a:cs typeface="+mn-cs"/>
              </a:rPr>
              <a:t>OBJECTIVES</a:t>
            </a:r>
          </a:p>
          <a:p>
            <a:pPr marL="171450" indent="-171450">
              <a:buFont typeface="Arial" charset="0"/>
              <a:buChar char="•"/>
            </a:pPr>
            <a:r>
              <a:rPr lang="en-US" sz="1200" kern="1200" dirty="0" smtClean="0">
                <a:solidFill>
                  <a:schemeClr val="tx1"/>
                </a:solidFill>
                <a:effectLst/>
                <a:latin typeface="+mn-lt"/>
                <a:ea typeface="+mn-ea"/>
                <a:cs typeface="+mn-cs"/>
              </a:rPr>
              <a:t>Can use very basic language related to getting around a city (</a:t>
            </a:r>
            <a:r>
              <a:rPr lang="en-US" sz="1200" i="1" kern="1200" dirty="0" smtClean="0">
                <a:solidFill>
                  <a:schemeClr val="tx1"/>
                </a:solidFill>
                <a:latin typeface="+mn-lt"/>
                <a:ea typeface="+mn-ea"/>
                <a:cs typeface="+mn-cs"/>
              </a:rPr>
              <a:t>go to; get there; uptown, across the street; walk; by foot; take the bus; take the train</a:t>
            </a:r>
            <a:r>
              <a:rPr lang="en-US" sz="1200" kern="1200" dirty="0" smtClean="0">
                <a:solidFill>
                  <a:schemeClr val="tx1"/>
                </a:solidFill>
                <a:latin typeface="+mn-lt"/>
                <a:ea typeface="+mn-ea"/>
                <a:cs typeface="+mn-cs"/>
              </a:rPr>
              <a:t>)</a:t>
            </a: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Can describe everyday movements using basic prepositions (</a:t>
            </a:r>
            <a:r>
              <a:rPr lang="en-US" sz="1200" i="1" kern="1200" dirty="0" smtClean="0">
                <a:solidFill>
                  <a:schemeClr val="tx1"/>
                </a:solidFill>
                <a:latin typeface="+mn-lt"/>
                <a:ea typeface="+mn-ea"/>
                <a:cs typeface="+mn-cs"/>
              </a:rPr>
              <a:t>I get out of bed.</a:t>
            </a:r>
            <a:r>
              <a:rPr lang="en-US" sz="1200" kern="1200" dirty="0" smtClean="0">
                <a:solidFill>
                  <a:schemeClr val="tx1"/>
                </a:solidFill>
                <a:latin typeface="+mn-lt"/>
                <a:ea typeface="+mn-ea"/>
                <a:cs typeface="+mn-cs"/>
              </a:rPr>
              <a:t>)</a:t>
            </a: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Can ask for attention</a:t>
            </a:r>
            <a:r>
              <a:rPr lang="en-US" dirty="0" smtClean="0">
                <a:effectLst/>
              </a:rPr>
              <a:t> (</a:t>
            </a:r>
            <a:r>
              <a:rPr lang="en-US" sz="1200" i="1" kern="1200" dirty="0" smtClean="0">
                <a:solidFill>
                  <a:schemeClr val="tx1"/>
                </a:solidFill>
                <a:latin typeface="+mn-lt"/>
                <a:ea typeface="+mn-ea"/>
                <a:cs typeface="+mn-cs"/>
              </a:rPr>
              <a:t>Excuse me?</a:t>
            </a:r>
            <a:r>
              <a:rPr lang="en-US" sz="1200" kern="1200" dirty="0" smtClean="0">
                <a:solidFill>
                  <a:schemeClr val="tx1"/>
                </a:solidFill>
                <a:latin typeface="+mn-lt"/>
                <a:ea typeface="+mn-ea"/>
                <a:cs typeface="+mn-cs"/>
              </a:rPr>
              <a:t>)</a:t>
            </a:r>
            <a:endParaRPr lang="en-US"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INSTRUCTIONS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#1. Have</a:t>
            </a:r>
            <a:r>
              <a:rPr lang="en-US" sz="1200" kern="1200" baseline="0" dirty="0" smtClean="0">
                <a:solidFill>
                  <a:schemeClr val="tx1"/>
                </a:solidFill>
                <a:effectLst/>
                <a:latin typeface="+mn-lt"/>
                <a:ea typeface="+mn-ea"/>
                <a:cs typeface="+mn-cs"/>
              </a:rPr>
              <a:t> a Student read the question. [</a:t>
            </a:r>
            <a:r>
              <a:rPr lang="en-GB" sz="1200" i="0" kern="1200" dirty="0" smtClean="0">
                <a:solidFill>
                  <a:schemeClr val="tx1"/>
                </a:solidFill>
                <a:effectLst/>
                <a:latin typeface="+mn-lt"/>
                <a:ea typeface="+mn-ea"/>
                <a:cs typeface="+mn-cs"/>
              </a:rPr>
              <a:t>Where do tourists go when they come to your city?</a:t>
            </a:r>
            <a:r>
              <a:rPr lang="en-US" sz="1200" i="0" kern="1200" dirty="0" smtClean="0">
                <a:solidFill>
                  <a:schemeClr val="tx1"/>
                </a:solidFill>
                <a:effectLst/>
                <a:latin typeface="+mn-lt"/>
                <a:ea typeface="+mn-ea"/>
                <a:cs typeface="+mn-cs"/>
              </a:rPr>
              <a:t>]</a:t>
            </a:r>
            <a:endParaRPr lang="en-US" sz="1200" kern="1200" baseline="0" dirty="0" smtClean="0">
              <a:solidFill>
                <a:schemeClr val="tx1"/>
              </a:solidFill>
              <a:effectLst/>
              <a:latin typeface="+mn-lt"/>
              <a:ea typeface="+mn-ea"/>
              <a:cs typeface="+mn-cs"/>
            </a:endParaRPr>
          </a:p>
          <a:p>
            <a:pPr marL="0" indent="0">
              <a:buFont typeface="Arial" charset="0"/>
              <a:buNone/>
            </a:pPr>
            <a:r>
              <a:rPr lang="en-US" sz="1200" kern="1200" dirty="0" smtClean="0">
                <a:solidFill>
                  <a:schemeClr val="tx1"/>
                </a:solidFill>
                <a:effectLst/>
                <a:latin typeface="+mn-lt"/>
                <a:ea typeface="+mn-ea"/>
                <a:cs typeface="+mn-cs"/>
              </a:rPr>
              <a:t>#2. Elicit some well-known locations in the city that the Students are in. </a:t>
            </a:r>
            <a:endParaRPr lang="en-US" sz="1200" i="0" kern="1200" dirty="0" smtClean="0">
              <a:solidFill>
                <a:schemeClr val="tx1"/>
              </a:solidFill>
              <a:effectLst/>
              <a:latin typeface="+mn-lt"/>
              <a:ea typeface="+mn-ea"/>
              <a:cs typeface="+mn-cs"/>
            </a:endParaRPr>
          </a:p>
          <a:p>
            <a:pPr marL="0" indent="0">
              <a:buFontTx/>
              <a:buNone/>
            </a:pPr>
            <a:endParaRPr lang="en-US" sz="120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TEACHING TIPS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Brainstorm/Elicit a variety of the target language, which will be used and assessed during the practice.</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from each Student.</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It helps to board elicited language.</a:t>
            </a:r>
          </a:p>
          <a:p>
            <a:pPr marL="0" indent="0">
              <a:buFont typeface="Arial"/>
              <a:buNone/>
            </a:pPr>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36</a:t>
            </a:fld>
            <a:endParaRPr lang="en-US"/>
          </a:p>
        </p:txBody>
      </p:sp>
    </p:spTree>
    <p:extLst>
      <p:ext uri="{BB962C8B-B14F-4D97-AF65-F5344CB8AC3E}">
        <p14:creationId xmlns:p14="http://schemas.microsoft.com/office/powerpoint/2010/main" val="1982982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4.2 </a:t>
            </a:r>
            <a:r>
              <a:rPr lang="en-GB" sz="1200" kern="1200" dirty="0" smtClean="0">
                <a:solidFill>
                  <a:schemeClr val="tx1"/>
                </a:solidFill>
                <a:effectLst/>
                <a:latin typeface="+mn-lt"/>
                <a:ea typeface="+mn-ea"/>
                <a:cs typeface="+mn-cs"/>
              </a:rPr>
              <a:t>Asking for Directions</a:t>
            </a: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Allow two minutes for this slide.</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INSTRUCTIONS</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#1. </a:t>
            </a:r>
            <a:r>
              <a:rPr lang="en-US" sz="1200" kern="1200" dirty="0" smtClean="0">
                <a:solidFill>
                  <a:schemeClr val="tx1"/>
                </a:solidFill>
                <a:effectLst/>
                <a:latin typeface="+mn-lt"/>
                <a:ea typeface="+mn-ea"/>
                <a:cs typeface="+mn-cs"/>
              </a:rPr>
              <a:t>Have a Student read the statements and question. [</a:t>
            </a:r>
            <a:r>
              <a:rPr lang="en-US" sz="1200" i="0" kern="1200" dirty="0" smtClean="0">
                <a:solidFill>
                  <a:schemeClr val="tx1"/>
                </a:solidFill>
                <a:effectLst/>
                <a:latin typeface="+mn-lt"/>
                <a:ea typeface="+mn-ea"/>
                <a:cs typeface="+mn-cs"/>
              </a:rPr>
              <a:t>Imagine you are tourist in this city. You want to go to Beagle</a:t>
            </a:r>
            <a:r>
              <a:rPr lang="en-US" sz="1200" i="0" kern="1200" baseline="0" dirty="0" smtClean="0">
                <a:solidFill>
                  <a:schemeClr val="tx1"/>
                </a:solidFill>
                <a:effectLst/>
                <a:latin typeface="+mn-lt"/>
                <a:ea typeface="+mn-ea"/>
                <a:cs typeface="+mn-cs"/>
              </a:rPr>
              <a:t> Channel</a:t>
            </a:r>
            <a:r>
              <a:rPr lang="en-US" sz="1200" i="0" kern="1200" dirty="0" smtClean="0">
                <a:solidFill>
                  <a:schemeClr val="tx1"/>
                </a:solidFill>
                <a:effectLst/>
                <a:latin typeface="+mn-lt"/>
                <a:ea typeface="+mn-ea"/>
                <a:cs typeface="+mn-cs"/>
              </a:rPr>
              <a:t>, but you don’t know how to get there. What do you need to do?]</a:t>
            </a:r>
          </a:p>
          <a:p>
            <a:pPr marL="171450" indent="-171450">
              <a:buFont typeface="Arial" charset="0"/>
              <a:buChar char="•"/>
            </a:pPr>
            <a:r>
              <a:rPr lang="en-GB" sz="1200" kern="1200" dirty="0" smtClean="0">
                <a:solidFill>
                  <a:schemeClr val="tx1"/>
                </a:solidFill>
                <a:effectLst/>
                <a:latin typeface="+mn-lt"/>
                <a:ea typeface="+mn-ea"/>
                <a:cs typeface="+mn-cs"/>
              </a:rPr>
              <a:t>Elicit “</a:t>
            </a:r>
            <a:r>
              <a:rPr lang="en-GB" sz="1200" i="0" kern="1200" dirty="0" smtClean="0">
                <a:solidFill>
                  <a:schemeClr val="tx1"/>
                </a:solidFill>
                <a:effectLst/>
                <a:latin typeface="+mn-lt"/>
                <a:ea typeface="+mn-ea"/>
                <a:cs typeface="+mn-cs"/>
              </a:rPr>
              <a:t>Ask for directions</a:t>
            </a:r>
            <a:r>
              <a:rPr lang="en-US" sz="1200" i="0" kern="1200" dirty="0" smtClean="0">
                <a:solidFill>
                  <a:schemeClr val="tx1"/>
                </a:solidFill>
                <a:effectLst/>
                <a:latin typeface="+mn-lt"/>
                <a:ea typeface="+mn-ea"/>
                <a:cs typeface="+mn-cs"/>
              </a:rPr>
              <a:t>.”</a:t>
            </a:r>
          </a:p>
          <a:p>
            <a:pPr marL="171450" indent="-171450">
              <a:buFont typeface="Arial" charset="0"/>
              <a:buChar char="•"/>
            </a:pPr>
            <a:r>
              <a:rPr lang="en-US" sz="1200" kern="1200" dirty="0" smtClean="0">
                <a:solidFill>
                  <a:schemeClr val="tx1"/>
                </a:solidFill>
                <a:effectLst/>
                <a:latin typeface="+mn-lt"/>
                <a:ea typeface="+mn-ea"/>
                <a:cs typeface="+mn-cs"/>
              </a:rPr>
              <a:t>Then ask the Students how they will ask for directions if they don’t know anyone. </a:t>
            </a:r>
            <a:r>
              <a:rPr lang="en-US" sz="1200" i="0" kern="1200" dirty="0" smtClean="0">
                <a:solidFill>
                  <a:schemeClr val="tx1"/>
                </a:solidFill>
                <a:effectLst/>
                <a:latin typeface="+mn-lt"/>
                <a:ea typeface="+mn-ea"/>
                <a:cs typeface="+mn-cs"/>
              </a:rPr>
              <a:t>Ask, “Who can you ask for directions?”</a:t>
            </a:r>
          </a:p>
          <a:p>
            <a:pPr marL="171450" indent="-171450">
              <a:buFont typeface="Arial" charset="0"/>
              <a:buChar char="•"/>
            </a:pPr>
            <a:r>
              <a:rPr lang="en-US" sz="1200" kern="1200" dirty="0" smtClean="0">
                <a:solidFill>
                  <a:schemeClr val="tx1"/>
                </a:solidFill>
                <a:effectLst/>
                <a:latin typeface="+mn-lt"/>
                <a:ea typeface="+mn-ea"/>
                <a:cs typeface="+mn-cs"/>
              </a:rPr>
              <a:t>Elicit </a:t>
            </a:r>
            <a:r>
              <a:rPr lang="en-US" sz="1200" i="0" kern="1200" dirty="0" smtClean="0">
                <a:solidFill>
                  <a:schemeClr val="tx1"/>
                </a:solidFill>
                <a:effectLst/>
                <a:latin typeface="+mn-lt"/>
                <a:ea typeface="+mn-ea"/>
                <a:cs typeface="+mn-cs"/>
              </a:rPr>
              <a:t>an answer. For example, </a:t>
            </a:r>
          </a:p>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	You can ask someone on the street.</a:t>
            </a:r>
          </a:p>
          <a:p>
            <a:r>
              <a:rPr lang="en-US" sz="1200" i="0" kern="1200" dirty="0" smtClean="0">
                <a:solidFill>
                  <a:schemeClr val="tx1"/>
                </a:solidFill>
                <a:effectLst/>
                <a:latin typeface="+mn-lt"/>
                <a:ea typeface="+mn-ea"/>
                <a:cs typeface="+mn-cs"/>
              </a:rPr>
              <a:t> </a:t>
            </a:r>
          </a:p>
          <a:p>
            <a:pPr marL="171450" indent="-171450">
              <a:buFont typeface="Arial" charset="0"/>
              <a:buChar char="•"/>
            </a:pPr>
            <a:r>
              <a:rPr lang="en-US" sz="1200" i="0" kern="1200" dirty="0" smtClean="0">
                <a:solidFill>
                  <a:schemeClr val="tx1"/>
                </a:solidFill>
                <a:effectLst/>
                <a:latin typeface="+mn-lt"/>
                <a:ea typeface="+mn-ea"/>
                <a:cs typeface="+mn-cs"/>
              </a:rPr>
              <a:t>Then say, “You don’t know that person. What do you say to stop him or her and get his or her attention?”</a:t>
            </a:r>
          </a:p>
          <a:p>
            <a:pPr marL="171450" indent="-171450">
              <a:buFont typeface="Arial" charset="0"/>
              <a:buChar char="•"/>
            </a:pPr>
            <a:r>
              <a:rPr lang="en-US" sz="1200" i="0" kern="1200" dirty="0" smtClean="0">
                <a:solidFill>
                  <a:schemeClr val="tx1"/>
                </a:solidFill>
                <a:effectLst/>
                <a:latin typeface="+mn-lt"/>
                <a:ea typeface="+mn-ea"/>
                <a:cs typeface="+mn-cs"/>
              </a:rPr>
              <a:t>Elicit ways to ask for attention. For example,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	Excuse me.</a:t>
            </a:r>
          </a:p>
          <a:p>
            <a:r>
              <a:rPr lang="en-US" sz="1200" i="0" kern="1200" dirty="0" smtClean="0">
                <a:solidFill>
                  <a:schemeClr val="tx1"/>
                </a:solidFill>
                <a:effectLst/>
                <a:latin typeface="+mn-lt"/>
                <a:ea typeface="+mn-ea"/>
                <a:cs typeface="+mn-cs"/>
              </a:rPr>
              <a:t>	Can I ask you something?</a:t>
            </a:r>
          </a:p>
          <a:p>
            <a:r>
              <a:rPr lang="en-US" sz="1200" i="0" kern="1200" dirty="0" smtClean="0">
                <a:solidFill>
                  <a:schemeClr val="tx1"/>
                </a:solidFill>
                <a:effectLst/>
                <a:latin typeface="+mn-lt"/>
                <a:ea typeface="+mn-ea"/>
                <a:cs typeface="+mn-cs"/>
              </a:rPr>
              <a:t> </a:t>
            </a:r>
          </a:p>
          <a:p>
            <a:pPr marL="171450" indent="-171450">
              <a:buFont typeface="Arial" charset="0"/>
              <a:buChar char="•"/>
            </a:pPr>
            <a:r>
              <a:rPr lang="en-US" sz="1200" i="0" kern="1200" dirty="0" smtClean="0">
                <a:solidFill>
                  <a:schemeClr val="tx1"/>
                </a:solidFill>
                <a:effectLst/>
                <a:latin typeface="+mn-lt"/>
                <a:ea typeface="+mn-ea"/>
                <a:cs typeface="+mn-cs"/>
              </a:rPr>
              <a:t>Then ask the Students how they will ask for directions. Say, “You want to ask for directions. What can you say?”</a:t>
            </a:r>
          </a:p>
          <a:p>
            <a:pPr marL="171450" indent="-171450">
              <a:buFont typeface="Arial" charset="0"/>
              <a:buChar char="•"/>
            </a:pPr>
            <a:r>
              <a:rPr lang="en-US" sz="1200" i="0" kern="1200" dirty="0" smtClean="0">
                <a:solidFill>
                  <a:schemeClr val="tx1"/>
                </a:solidFill>
                <a:effectLst/>
                <a:latin typeface="+mn-lt"/>
                <a:ea typeface="+mn-ea"/>
                <a:cs typeface="+mn-cs"/>
              </a:rPr>
              <a:t>Elicit language that will enable the Students to ask for and give directions. For example,</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	Can you give me directions to…?</a:t>
            </a:r>
          </a:p>
          <a:p>
            <a:r>
              <a:rPr lang="en-US" sz="1200" i="0" kern="1200" dirty="0" smtClean="0">
                <a:solidFill>
                  <a:schemeClr val="tx1"/>
                </a:solidFill>
                <a:effectLst/>
                <a:latin typeface="+mn-lt"/>
                <a:ea typeface="+mn-ea"/>
                <a:cs typeface="+mn-cs"/>
              </a:rPr>
              <a:t>	Take a bus from… and get off at…</a:t>
            </a:r>
          </a:p>
          <a:p>
            <a:r>
              <a:rPr lang="en-US" sz="1200" i="0" kern="1200" dirty="0" smtClean="0">
                <a:solidFill>
                  <a:schemeClr val="tx1"/>
                </a:solidFill>
                <a:effectLst/>
                <a:latin typeface="+mn-lt"/>
                <a:ea typeface="+mn-ea"/>
                <a:cs typeface="+mn-cs"/>
              </a:rPr>
              <a:t>	Walk to the bus stop in front of…and get on bus number…</a:t>
            </a:r>
            <a:r>
              <a:rPr lang="en-US" i="0" dirty="0" smtClean="0">
                <a:effectLst/>
              </a:rPr>
              <a:t> </a:t>
            </a:r>
            <a:endParaRPr lang="en-US" sz="1200" i="0" kern="1200" dirty="0" smtClean="0">
              <a:solidFill>
                <a:schemeClr val="tx1"/>
              </a:solidFill>
              <a:effectLst/>
              <a:latin typeface="+mn-lt"/>
              <a:ea typeface="+mn-ea"/>
              <a:cs typeface="+mn-cs"/>
            </a:endParaRPr>
          </a:p>
          <a:p>
            <a:pPr marL="0" indent="0">
              <a:buFont typeface="Arial" charset="0"/>
              <a:buNone/>
            </a:pPr>
            <a:endParaRPr lang="en-US" sz="120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TEACHING TIPS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Brainstorm/Elicit a variety of the target language, which will be used and assessed during the practice.</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from each Student.</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It helps to board elicited language.</a:t>
            </a:r>
          </a:p>
          <a:p>
            <a:pPr marL="0" indent="0">
              <a:buFontTx/>
              <a:buNone/>
            </a:pPr>
            <a:endParaRPr lang="en-US" sz="1200" i="0" kern="1200" baseline="0" dirty="0" smtClean="0">
              <a:solidFill>
                <a:schemeClr val="tx1"/>
              </a:solidFill>
              <a:effectLst/>
              <a:latin typeface="+mn-lt"/>
              <a:ea typeface="+mn-ea"/>
              <a:cs typeface="+mn-cs"/>
            </a:endParaRPr>
          </a:p>
          <a:p>
            <a:pPr marL="0" indent="0">
              <a:buFont typeface="Arial"/>
              <a:buNone/>
            </a:pPr>
            <a:endParaRPr lang="en-US" i="0" baseline="0" dirty="0" smtClean="0"/>
          </a:p>
          <a:p>
            <a:pPr marL="0" indent="0">
              <a:buFont typeface="Arial"/>
              <a:buNone/>
            </a:pPr>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37</a:t>
            </a:fld>
            <a:endParaRPr lang="en-US"/>
          </a:p>
        </p:txBody>
      </p:sp>
    </p:spTree>
    <p:extLst>
      <p:ext uri="{BB962C8B-B14F-4D97-AF65-F5344CB8AC3E}">
        <p14:creationId xmlns:p14="http://schemas.microsoft.com/office/powerpoint/2010/main" val="1648294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4.2 </a:t>
            </a:r>
            <a:r>
              <a:rPr lang="en-GB" sz="1200" kern="1200" dirty="0" smtClean="0">
                <a:solidFill>
                  <a:schemeClr val="tx1"/>
                </a:solidFill>
                <a:effectLst/>
                <a:latin typeface="+mn-lt"/>
                <a:ea typeface="+mn-ea"/>
                <a:cs typeface="+mn-cs"/>
              </a:rPr>
              <a:t>Asking for Directions</a:t>
            </a: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Allow seven minutes for this slide.</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INSTRUCTIONS</a:t>
            </a:r>
          </a:p>
          <a:p>
            <a:pPr marL="171450" indent="-171450">
              <a:buFont typeface="Arial"/>
              <a:buChar char="•"/>
            </a:pPr>
            <a:r>
              <a:rPr lang="en-US" sz="1200" kern="1200" dirty="0" smtClean="0">
                <a:solidFill>
                  <a:schemeClr val="tx1"/>
                </a:solidFill>
                <a:latin typeface="+mn-lt"/>
                <a:ea typeface="+mn-ea"/>
                <a:cs typeface="+mn-cs"/>
              </a:rPr>
              <a:t>Tell one Student where they are. That student should choose a place they want to go and ask another student for directions to that place. Repeat with each Student asking how to get somewhere and describing how to get somewhere several times. For example:</a:t>
            </a:r>
          </a:p>
          <a:p>
            <a:endParaRPr lang="en-US" sz="1200" kern="1200" dirty="0" smtClean="0">
              <a:solidFill>
                <a:schemeClr val="tx1"/>
              </a:solidFill>
              <a:latin typeface="+mn-lt"/>
              <a:ea typeface="+mn-ea"/>
              <a:cs typeface="+mn-cs"/>
            </a:endParaRPr>
          </a:p>
          <a:p>
            <a:pPr lvl="1"/>
            <a:r>
              <a:rPr lang="en-US" sz="1200" kern="1200" dirty="0" smtClean="0">
                <a:solidFill>
                  <a:schemeClr val="tx1"/>
                </a:solidFill>
                <a:latin typeface="+mn-lt"/>
                <a:ea typeface="+mn-ea"/>
                <a:cs typeface="+mn-cs"/>
              </a:rPr>
              <a:t>Teacher: Student A, you are at the park. Where do you want to go?</a:t>
            </a:r>
          </a:p>
          <a:p>
            <a:pPr lvl="1"/>
            <a:r>
              <a:rPr lang="en-US" sz="1200" kern="1200" dirty="0" smtClean="0">
                <a:solidFill>
                  <a:schemeClr val="tx1"/>
                </a:solidFill>
                <a:latin typeface="+mn-lt"/>
                <a:ea typeface="+mn-ea"/>
                <a:cs typeface="+mn-cs"/>
              </a:rPr>
              <a:t>Student A: I want to go to the hospital. Student B, can you give me directions to the hospital?</a:t>
            </a:r>
          </a:p>
          <a:p>
            <a:pPr lvl="1"/>
            <a:r>
              <a:rPr lang="en-US" sz="1200" kern="1200" dirty="0" smtClean="0">
                <a:solidFill>
                  <a:schemeClr val="tx1"/>
                </a:solidFill>
                <a:latin typeface="+mn-lt"/>
                <a:ea typeface="+mn-ea"/>
                <a:cs typeface="+mn-cs"/>
              </a:rPr>
              <a:t>Student B: Yes. First walk to 5</a:t>
            </a:r>
            <a:r>
              <a:rPr lang="en-US" sz="1200" kern="1200" baseline="30000" dirty="0" smtClean="0">
                <a:solidFill>
                  <a:schemeClr val="tx1"/>
                </a:solidFill>
                <a:latin typeface="+mn-lt"/>
                <a:ea typeface="+mn-ea"/>
                <a:cs typeface="+mn-cs"/>
              </a:rPr>
              <a:t>th</a:t>
            </a:r>
            <a:r>
              <a:rPr lang="en-US" sz="1200" kern="1200" dirty="0" smtClean="0">
                <a:solidFill>
                  <a:schemeClr val="tx1"/>
                </a:solidFill>
                <a:latin typeface="+mn-lt"/>
                <a:ea typeface="+mn-ea"/>
                <a:cs typeface="+mn-cs"/>
              </a:rPr>
              <a:t> Ave.... </a:t>
            </a:r>
            <a:endParaRPr lang="en-US" i="0" baseline="0" dirty="0" smtClean="0"/>
          </a:p>
          <a:p>
            <a:pPr marL="0" indent="0">
              <a:buFont typeface="Arial"/>
              <a:buNone/>
            </a:pPr>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38</a:t>
            </a:fld>
            <a:endParaRPr lang="en-US"/>
          </a:p>
        </p:txBody>
      </p:sp>
    </p:spTree>
    <p:extLst>
      <p:ext uri="{BB962C8B-B14F-4D97-AF65-F5344CB8AC3E}">
        <p14:creationId xmlns:p14="http://schemas.microsoft.com/office/powerpoint/2010/main" val="20573316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4.2 </a:t>
            </a:r>
            <a:r>
              <a:rPr lang="en-GB" sz="1200" kern="1200" dirty="0" smtClean="0">
                <a:solidFill>
                  <a:schemeClr val="tx1"/>
                </a:solidFill>
                <a:effectLst/>
                <a:latin typeface="+mn-lt"/>
                <a:ea typeface="+mn-ea"/>
                <a:cs typeface="+mn-cs"/>
              </a:rPr>
              <a:t>Asking for Directions</a:t>
            </a:r>
            <a:r>
              <a:rPr lang="en-US" b="0" dirty="0" smtClean="0"/>
              <a:t> </a:t>
            </a:r>
          </a:p>
          <a:p>
            <a:endParaRPr lang="en-US" b="0" dirty="0" smtClean="0"/>
          </a:p>
          <a:p>
            <a:r>
              <a:rPr lang="en-US" b="0" dirty="0" smtClean="0"/>
              <a:t>FEEDBACK</a:t>
            </a:r>
            <a:endParaRPr lang="en-US" b="0" baseline="0" dirty="0" smtClean="0"/>
          </a:p>
          <a:p>
            <a:pPr marL="171450" indent="-171450">
              <a:buFont typeface="Arial"/>
              <a:buChar char="•"/>
            </a:pPr>
            <a:r>
              <a:rPr lang="en-US" b="0" baseline="0" dirty="0" smtClean="0"/>
              <a:t>Quickly give the Students feedback on the target language they just practiced.</a:t>
            </a:r>
          </a:p>
          <a:p>
            <a:pPr marL="171450" indent="-171450">
              <a:buFont typeface="Arial"/>
              <a:buChar char="•"/>
            </a:pPr>
            <a:r>
              <a:rPr lang="en-US" b="0" baseline="0" dirty="0" smtClean="0"/>
              <a:t>If you have a full class, focus on just a couple points each (i.e. their greatest strength and what they need to work on).</a:t>
            </a:r>
          </a:p>
          <a:p>
            <a:pPr marL="171450" indent="-171450">
              <a:buFont typeface="Arial"/>
              <a:buChar char="•"/>
            </a:pPr>
            <a:r>
              <a:rPr lang="en-US" b="0" baseline="0" dirty="0" smtClean="0"/>
              <a:t>Remind them of other resources they can take advantage of to improve their English:</a:t>
            </a:r>
          </a:p>
          <a:p>
            <a:pPr marL="628650" lvl="1" indent="-171450">
              <a:buFont typeface="Arial"/>
              <a:buChar char="•"/>
            </a:pPr>
            <a:r>
              <a:rPr lang="en-US" b="0" baseline="0" dirty="0" smtClean="0"/>
              <a:t>Go to Wall Street World to practice grammar and vocabulary.</a:t>
            </a:r>
          </a:p>
          <a:p>
            <a:pPr marL="628650" lvl="1" indent="-171450">
              <a:buFont typeface="Arial"/>
              <a:buChar char="•"/>
            </a:pPr>
            <a:r>
              <a:rPr lang="en-US" b="0" baseline="0" dirty="0" smtClean="0"/>
              <a:t>Review the Student Manual or Digital Book to study grammar and vocabulary.</a:t>
            </a:r>
          </a:p>
          <a:p>
            <a:pPr marL="628650" lvl="1" indent="-171450">
              <a:buFont typeface="Arial"/>
              <a:buChar char="•"/>
            </a:pPr>
            <a:r>
              <a:rPr lang="en-US" b="0" baseline="0" dirty="0" smtClean="0"/>
              <a:t>Attend Complementary Classes to practice using grammar and vocabulary.</a:t>
            </a:r>
          </a:p>
          <a:p>
            <a:pPr marL="628650" lvl="1" indent="-171450">
              <a:buFont typeface="Arial"/>
              <a:buChar char="•"/>
            </a:pPr>
            <a:r>
              <a:rPr lang="en-US" b="0" baseline="0" dirty="0" smtClean="0"/>
              <a:t>Join Social Clubs to practice speaking skills.</a:t>
            </a:r>
            <a:endParaRPr lang="en-US" b="0" dirty="0" smtClean="0"/>
          </a:p>
          <a:p>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39</a:t>
            </a:fld>
            <a:endParaRPr lang="en-US"/>
          </a:p>
        </p:txBody>
      </p:sp>
    </p:spTree>
    <p:extLst>
      <p:ext uri="{BB962C8B-B14F-4D97-AF65-F5344CB8AC3E}">
        <p14:creationId xmlns:p14="http://schemas.microsoft.com/office/powerpoint/2010/main" val="2206619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1.1 Find Out about Your</a:t>
            </a:r>
            <a:r>
              <a:rPr lang="en-US" b="0" baseline="0" dirty="0" smtClean="0"/>
              <a:t> Classmates</a:t>
            </a: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Allow</a:t>
            </a:r>
            <a:r>
              <a:rPr lang="en-US" b="0" baseline="0" dirty="0" smtClean="0"/>
              <a:t> four minutes for this slide.</a:t>
            </a:r>
            <a:endParaRPr lang="en-US" b="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INSTRUCTIONS</a:t>
            </a:r>
          </a:p>
          <a:p>
            <a:pPr marL="171450" indent="-171450">
              <a:buFont typeface="Arial"/>
              <a:buChar char="•"/>
            </a:pPr>
            <a:r>
              <a:rPr lang="en-US" sz="1200" kern="1200" dirty="0" smtClean="0">
                <a:solidFill>
                  <a:schemeClr val="tx1"/>
                </a:solidFill>
                <a:effectLst/>
                <a:latin typeface="+mn-lt"/>
                <a:ea typeface="+mn-ea"/>
                <a:cs typeface="+mn-cs"/>
              </a:rPr>
              <a:t>Have </a:t>
            </a:r>
            <a:r>
              <a:rPr lang="en-US" sz="1200" i="0" kern="1200" baseline="0" dirty="0" smtClean="0">
                <a:solidFill>
                  <a:schemeClr val="tx1"/>
                </a:solidFill>
                <a:effectLst/>
                <a:latin typeface="+mn-lt"/>
                <a:ea typeface="+mn-ea"/>
                <a:cs typeface="+mn-cs"/>
              </a:rPr>
              <a:t>the </a:t>
            </a:r>
            <a:r>
              <a:rPr lang="en-US" sz="1200" kern="1200" dirty="0" smtClean="0">
                <a:solidFill>
                  <a:schemeClr val="tx1"/>
                </a:solidFill>
                <a:effectLst/>
                <a:latin typeface="+mn-lt"/>
                <a:ea typeface="+mn-ea"/>
                <a:cs typeface="+mn-cs"/>
              </a:rPr>
              <a:t>Students take turns</a:t>
            </a:r>
            <a:r>
              <a:rPr lang="en-US" sz="1200" kern="1200" baseline="0" dirty="0" smtClean="0">
                <a:solidFill>
                  <a:schemeClr val="tx1"/>
                </a:solidFill>
                <a:effectLst/>
                <a:latin typeface="+mn-lt"/>
                <a:ea typeface="+mn-ea"/>
                <a:cs typeface="+mn-cs"/>
              </a:rPr>
              <a:t> asking and answering the questions</a:t>
            </a:r>
            <a:r>
              <a:rPr lang="en-US" sz="1200" kern="1200" dirty="0" smtClean="0">
                <a:solidFill>
                  <a:schemeClr val="tx1"/>
                </a:solidFill>
                <a:effectLst/>
                <a:latin typeface="+mn-lt"/>
                <a:ea typeface="+mn-ea"/>
                <a:cs typeface="+mn-cs"/>
              </a:rPr>
              <a:t>.</a:t>
            </a:r>
            <a:endParaRPr lang="en-US" sz="1200" i="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Then, ask the Students, “</a:t>
            </a:r>
            <a:r>
              <a:rPr lang="en-US" sz="1200" i="0" kern="1200" dirty="0" smtClean="0">
                <a:solidFill>
                  <a:schemeClr val="tx1"/>
                </a:solidFill>
                <a:effectLst/>
                <a:latin typeface="+mn-lt"/>
                <a:ea typeface="+mn-ea"/>
                <a:cs typeface="+mn-cs"/>
              </a:rPr>
              <a:t>Did you hear anything interesting from your partners?”</a:t>
            </a:r>
          </a:p>
          <a:p>
            <a:pPr marL="171450" indent="-171450">
              <a:buFont typeface="Arial"/>
              <a:buChar char="•"/>
            </a:pPr>
            <a:r>
              <a:rPr lang="en-GB" sz="1200" kern="1200" dirty="0" smtClean="0">
                <a:solidFill>
                  <a:schemeClr val="tx1"/>
                </a:solidFill>
                <a:effectLst/>
                <a:latin typeface="+mn-lt"/>
                <a:ea typeface="+mn-ea"/>
                <a:cs typeface="+mn-cs"/>
              </a:rPr>
              <a:t>Encourage the Students to respond to each other’s travel experiences. </a:t>
            </a:r>
            <a:endParaRPr lang="en-US" sz="1200" i="0" kern="1200" dirty="0" smtClean="0">
              <a:solidFill>
                <a:schemeClr val="tx1"/>
              </a:solidFill>
              <a:effectLst/>
              <a:latin typeface="+mn-lt"/>
              <a:ea typeface="+mn-ea"/>
              <a:cs typeface="+mn-cs"/>
            </a:endParaRPr>
          </a:p>
          <a:p>
            <a:pPr marL="0" indent="0">
              <a:buFont typeface="Arial"/>
              <a:buNone/>
            </a:pPr>
            <a:endParaRPr lang="en-US" i="0" baseline="0" dirty="0" smtClean="0"/>
          </a:p>
          <a:p>
            <a:pPr marL="0" indent="0">
              <a:buFont typeface="Arial"/>
              <a:buNone/>
            </a:pPr>
            <a:endParaRPr lang="en-US" i="0" baseline="0" dirty="0" smtClean="0"/>
          </a:p>
          <a:p>
            <a:pPr marL="0" indent="0">
              <a:buFont typeface="Arial"/>
              <a:buNone/>
            </a:pPr>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4</a:t>
            </a:fld>
            <a:endParaRPr lang="en-US"/>
          </a:p>
        </p:txBody>
      </p:sp>
    </p:spTree>
    <p:extLst>
      <p:ext uri="{BB962C8B-B14F-4D97-AF65-F5344CB8AC3E}">
        <p14:creationId xmlns:p14="http://schemas.microsoft.com/office/powerpoint/2010/main" val="3490675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OVERALL FEEDBACK</a:t>
            </a:r>
            <a:r>
              <a:rPr lang="en-US" sz="1200" b="0" kern="1200" baseline="0" dirty="0" smtClean="0">
                <a:solidFill>
                  <a:schemeClr val="tx1"/>
                </a:solidFill>
                <a:effectLst/>
                <a:latin typeface="+mn-lt"/>
                <a:ea typeface="+mn-ea"/>
                <a:cs typeface="+mn-cs"/>
              </a:rPr>
              <a:t> </a:t>
            </a:r>
            <a:r>
              <a:rPr lang="en-US" sz="1200" b="0" strike="noStrike" kern="1200" dirty="0" smtClean="0">
                <a:solidFill>
                  <a:schemeClr val="tx1"/>
                </a:solidFill>
                <a:effectLst/>
                <a:latin typeface="+mn-lt"/>
                <a:ea typeface="+mn-ea"/>
                <a:cs typeface="+mn-cs"/>
              </a:rPr>
              <a:t>(3–5 min)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Allow one minute for this slide.</a:t>
            </a:r>
          </a:p>
          <a:p>
            <a:endParaRPr lang="en-US" sz="1200" b="0" kern="1200" dirty="0" smtClean="0">
              <a:solidFill>
                <a:schemeClr val="tx1"/>
              </a:solidFill>
              <a:effectLst/>
              <a:latin typeface="+mn-lt"/>
              <a:ea typeface="+mn-ea"/>
              <a:cs typeface="+mn-cs"/>
            </a:endParaRPr>
          </a:p>
          <a:p>
            <a:pPr marL="171450" indent="-171450">
              <a:buFont typeface="Arial"/>
              <a:buChar char="•"/>
            </a:pPr>
            <a:r>
              <a:rPr lang="en-US" sz="1200" b="0" kern="1200" dirty="0" smtClean="0">
                <a:solidFill>
                  <a:schemeClr val="tx1"/>
                </a:solidFill>
                <a:effectLst/>
                <a:latin typeface="+mn-lt"/>
                <a:ea typeface="+mn-ea"/>
                <a:cs typeface="+mn-cs"/>
              </a:rPr>
              <a:t>Explain to the Students that you will now be giving them an overall assessment and recommendations. Use the following prompts to help you explain the assessment:</a:t>
            </a:r>
          </a:p>
          <a:p>
            <a:r>
              <a:rPr lang="en-US" sz="1200" b="0" kern="1200" dirty="0" smtClean="0">
                <a:solidFill>
                  <a:schemeClr val="tx1"/>
                </a:solidFill>
                <a:effectLst/>
                <a:latin typeface="+mn-lt"/>
                <a:ea typeface="+mn-ea"/>
                <a:cs typeface="+mn-cs"/>
              </a:rPr>
              <a:t> </a:t>
            </a:r>
          </a:p>
          <a:p>
            <a:pPr marL="171450" indent="-171450">
              <a:buFont typeface="Wingdings" charset="2"/>
              <a:buChar char="ü"/>
            </a:pPr>
            <a:r>
              <a:rPr lang="en-US" sz="1200" b="0" kern="1200" dirty="0" smtClean="0">
                <a:solidFill>
                  <a:schemeClr val="tx1"/>
                </a:solidFill>
                <a:effectLst/>
                <a:latin typeface="+mn-lt"/>
                <a:ea typeface="+mn-ea"/>
                <a:cs typeface="+mn-cs"/>
              </a:rPr>
              <a:t>First, you did a really good job of…</a:t>
            </a:r>
          </a:p>
          <a:p>
            <a:pPr marL="171450" indent="-171450">
              <a:buFont typeface="Wingdings" charset="2"/>
              <a:buChar char="ü"/>
            </a:pPr>
            <a:r>
              <a:rPr lang="en-US" sz="1200" b="0" kern="1200" dirty="0" smtClean="0">
                <a:solidFill>
                  <a:schemeClr val="tx1"/>
                </a:solidFill>
                <a:effectLst/>
                <a:latin typeface="+mn-lt"/>
                <a:ea typeface="+mn-ea"/>
                <a:cs typeface="+mn-cs"/>
              </a:rPr>
              <a:t>The areas where you could use a little more practice are…</a:t>
            </a:r>
          </a:p>
          <a:p>
            <a:pPr marL="171450" indent="-171450">
              <a:buFont typeface="Wingdings" charset="2"/>
              <a:buChar char="ü"/>
            </a:pPr>
            <a:r>
              <a:rPr lang="en-US" sz="1200" b="0" kern="1200" dirty="0" smtClean="0">
                <a:solidFill>
                  <a:schemeClr val="tx1"/>
                </a:solidFill>
                <a:effectLst/>
                <a:latin typeface="+mn-lt"/>
                <a:ea typeface="+mn-ea"/>
                <a:cs typeface="+mn-cs"/>
              </a:rPr>
              <a:t>The language points I didn’t hear </a:t>
            </a:r>
            <a:r>
              <a:rPr lang="en-US" sz="1200" b="0" i="0" kern="1200" dirty="0" smtClean="0">
                <a:solidFill>
                  <a:schemeClr val="tx1"/>
                </a:solidFill>
                <a:effectLst/>
                <a:latin typeface="+mn-lt"/>
                <a:ea typeface="+mn-ea"/>
                <a:cs typeface="+mn-cs"/>
              </a:rPr>
              <a:t>you use were...</a:t>
            </a:r>
          </a:p>
          <a:p>
            <a:pPr marL="171450" indent="-171450">
              <a:buFont typeface="Wingdings" charset="2"/>
              <a:buChar char="ü"/>
            </a:pPr>
            <a:r>
              <a:rPr lang="en-US" sz="1200" b="0" i="0" kern="1200" dirty="0" smtClean="0">
                <a:solidFill>
                  <a:schemeClr val="tx1"/>
                </a:solidFill>
                <a:effectLst/>
                <a:latin typeface="+mn-lt"/>
                <a:ea typeface="+mn-ea"/>
                <a:cs typeface="+mn-cs"/>
              </a:rPr>
              <a:t>As a result, I’d recommend that you… [continue on to Unit 24… work on (X, Y, Z ) and repeat Encounter 23].</a:t>
            </a:r>
          </a:p>
          <a:p>
            <a:pPr marL="171450" indent="-171450">
              <a:buFont typeface="Wingdings" charset="2"/>
              <a:buChar char="ü"/>
            </a:pPr>
            <a:r>
              <a:rPr lang="en-US" sz="1200" b="0" i="0" kern="1200" dirty="0" smtClean="0">
                <a:solidFill>
                  <a:schemeClr val="tx1"/>
                </a:solidFill>
                <a:effectLst/>
                <a:latin typeface="+mn-lt"/>
                <a:ea typeface="+mn-ea"/>
                <a:cs typeface="+mn-cs"/>
              </a:rPr>
              <a:t>Do you have any questions?</a:t>
            </a:r>
          </a:p>
          <a:p>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40</a:t>
            </a:fld>
            <a:endParaRPr lang="en-US"/>
          </a:p>
        </p:txBody>
      </p:sp>
    </p:spTree>
    <p:extLst>
      <p:ext uri="{BB962C8B-B14F-4D97-AF65-F5344CB8AC3E}">
        <p14:creationId xmlns:p14="http://schemas.microsoft.com/office/powerpoint/2010/main" val="155995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OVERALL FEEDBACK</a:t>
            </a:r>
            <a:r>
              <a:rPr lang="en-US" sz="1200" b="0" kern="1200" baseline="0" dirty="0" smtClean="0">
                <a:solidFill>
                  <a:schemeClr val="tx1"/>
                </a:solidFill>
                <a:effectLst/>
                <a:latin typeface="+mn-lt"/>
                <a:ea typeface="+mn-ea"/>
                <a:cs typeface="+mn-cs"/>
              </a:rPr>
              <a:t> </a:t>
            </a:r>
            <a:r>
              <a:rPr lang="en-US" sz="1200" b="0" strike="noStrike" kern="1200" dirty="0" smtClean="0">
                <a:solidFill>
                  <a:schemeClr val="tx1"/>
                </a:solidFill>
                <a:effectLst/>
                <a:latin typeface="+mn-lt"/>
                <a:ea typeface="+mn-ea"/>
                <a:cs typeface="+mn-cs"/>
              </a:rPr>
              <a:t>(3–5 min)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Allow one minute for this slide.</a:t>
            </a:r>
          </a:p>
          <a:p>
            <a:endParaRPr lang="en-US" sz="1200" b="0" kern="1200" dirty="0" smtClean="0">
              <a:solidFill>
                <a:schemeClr val="tx1"/>
              </a:solidFill>
              <a:effectLst/>
              <a:latin typeface="+mn-lt"/>
              <a:ea typeface="+mn-ea"/>
              <a:cs typeface="+mn-cs"/>
            </a:endParaRPr>
          </a:p>
          <a:p>
            <a:pPr marL="171450" indent="-171450">
              <a:buFont typeface="Arial"/>
              <a:buChar char="•"/>
            </a:pPr>
            <a:r>
              <a:rPr lang="en-US" sz="1200" b="0" kern="1200" dirty="0" smtClean="0">
                <a:solidFill>
                  <a:schemeClr val="tx1"/>
                </a:solidFill>
                <a:effectLst/>
                <a:latin typeface="+mn-lt"/>
                <a:ea typeface="+mn-ea"/>
                <a:cs typeface="+mn-cs"/>
              </a:rPr>
              <a:t>Explain to the Students that you will now be giving them an overall assessment and recommendations. Use the following prompts to help you explain the assessment:</a:t>
            </a:r>
          </a:p>
          <a:p>
            <a:r>
              <a:rPr lang="en-US" sz="1200" b="0" kern="1200" dirty="0" smtClean="0">
                <a:solidFill>
                  <a:schemeClr val="tx1"/>
                </a:solidFill>
                <a:effectLst/>
                <a:latin typeface="+mn-lt"/>
                <a:ea typeface="+mn-ea"/>
                <a:cs typeface="+mn-cs"/>
              </a:rPr>
              <a:t> </a:t>
            </a:r>
          </a:p>
          <a:p>
            <a:pPr marL="171450" indent="-171450">
              <a:buFont typeface="Wingdings" charset="2"/>
              <a:buChar char="ü"/>
            </a:pPr>
            <a:r>
              <a:rPr lang="en-US" sz="1200" b="0" kern="1200" dirty="0" smtClean="0">
                <a:solidFill>
                  <a:schemeClr val="tx1"/>
                </a:solidFill>
                <a:effectLst/>
                <a:latin typeface="+mn-lt"/>
                <a:ea typeface="+mn-ea"/>
                <a:cs typeface="+mn-cs"/>
              </a:rPr>
              <a:t>First, you did a really good job of…</a:t>
            </a:r>
          </a:p>
          <a:p>
            <a:pPr marL="171450" indent="-171450">
              <a:buFont typeface="Wingdings" charset="2"/>
              <a:buChar char="ü"/>
            </a:pPr>
            <a:r>
              <a:rPr lang="en-US" sz="1200" b="0" kern="1200" dirty="0" smtClean="0">
                <a:solidFill>
                  <a:schemeClr val="tx1"/>
                </a:solidFill>
                <a:effectLst/>
                <a:latin typeface="+mn-lt"/>
                <a:ea typeface="+mn-ea"/>
                <a:cs typeface="+mn-cs"/>
              </a:rPr>
              <a:t>The areas where you could use a little more practice are…</a:t>
            </a:r>
          </a:p>
          <a:p>
            <a:pPr marL="171450" indent="-171450">
              <a:buFont typeface="Wingdings" charset="2"/>
              <a:buChar char="ü"/>
            </a:pPr>
            <a:r>
              <a:rPr lang="en-US" sz="1200" b="0" kern="1200" dirty="0" smtClean="0">
                <a:solidFill>
                  <a:schemeClr val="tx1"/>
                </a:solidFill>
                <a:effectLst/>
                <a:latin typeface="+mn-lt"/>
                <a:ea typeface="+mn-ea"/>
                <a:cs typeface="+mn-cs"/>
              </a:rPr>
              <a:t>The language points I didn’t hear </a:t>
            </a:r>
            <a:r>
              <a:rPr lang="en-US" sz="1200" b="0" i="0" kern="1200" dirty="0" smtClean="0">
                <a:solidFill>
                  <a:schemeClr val="tx1"/>
                </a:solidFill>
                <a:effectLst/>
                <a:latin typeface="+mn-lt"/>
                <a:ea typeface="+mn-ea"/>
                <a:cs typeface="+mn-cs"/>
              </a:rPr>
              <a:t>you use were...</a:t>
            </a:r>
          </a:p>
          <a:p>
            <a:pPr marL="171450" indent="-171450">
              <a:buFont typeface="Wingdings" charset="2"/>
              <a:buChar char="ü"/>
            </a:pPr>
            <a:r>
              <a:rPr lang="en-US" sz="1200" b="0" i="0" kern="1200" dirty="0" smtClean="0">
                <a:solidFill>
                  <a:schemeClr val="tx1"/>
                </a:solidFill>
                <a:effectLst/>
                <a:latin typeface="+mn-lt"/>
                <a:ea typeface="+mn-ea"/>
                <a:cs typeface="+mn-cs"/>
              </a:rPr>
              <a:t>As a result, I’d recommend that you… [continue on to Unit 24… work on (X, Y, Z ) and repeat Encounter 23].</a:t>
            </a:r>
          </a:p>
          <a:p>
            <a:pPr marL="171450" indent="-171450">
              <a:buFont typeface="Wingdings" charset="2"/>
              <a:buChar char="ü"/>
            </a:pPr>
            <a:r>
              <a:rPr lang="en-US" sz="1200" b="0" i="0" kern="1200" dirty="0" smtClean="0">
                <a:solidFill>
                  <a:schemeClr val="tx1"/>
                </a:solidFill>
                <a:effectLst/>
                <a:latin typeface="+mn-lt"/>
                <a:ea typeface="+mn-ea"/>
                <a:cs typeface="+mn-cs"/>
              </a:rPr>
              <a:t>Do you have any questions?</a:t>
            </a:r>
          </a:p>
          <a:p>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41</a:t>
            </a:fld>
            <a:endParaRPr lang="en-US"/>
          </a:p>
        </p:txBody>
      </p:sp>
    </p:spTree>
    <p:extLst>
      <p:ext uri="{BB962C8B-B14F-4D97-AF65-F5344CB8AC3E}">
        <p14:creationId xmlns:p14="http://schemas.microsoft.com/office/powerpoint/2010/main" val="1559959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OVERALL FEEDBACK</a:t>
            </a:r>
            <a:r>
              <a:rPr lang="en-US" sz="1200" b="0" kern="1200" baseline="0" dirty="0" smtClean="0">
                <a:solidFill>
                  <a:schemeClr val="tx1"/>
                </a:solidFill>
                <a:effectLst/>
                <a:latin typeface="+mn-lt"/>
                <a:ea typeface="+mn-ea"/>
                <a:cs typeface="+mn-cs"/>
              </a:rPr>
              <a:t> </a:t>
            </a:r>
            <a:r>
              <a:rPr lang="en-US" sz="1200" b="0" strike="noStrike" kern="1200" dirty="0" smtClean="0">
                <a:solidFill>
                  <a:schemeClr val="tx1"/>
                </a:solidFill>
                <a:effectLst/>
                <a:latin typeface="+mn-lt"/>
                <a:ea typeface="+mn-ea"/>
                <a:cs typeface="+mn-cs"/>
              </a:rPr>
              <a:t>(3–5 min)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Allow one minute for this slide.</a:t>
            </a:r>
          </a:p>
          <a:p>
            <a:endParaRPr lang="en-US" sz="1200" b="0" kern="1200" dirty="0" smtClean="0">
              <a:solidFill>
                <a:schemeClr val="tx1"/>
              </a:solidFill>
              <a:effectLst/>
              <a:latin typeface="+mn-lt"/>
              <a:ea typeface="+mn-ea"/>
              <a:cs typeface="+mn-cs"/>
            </a:endParaRPr>
          </a:p>
          <a:p>
            <a:pPr marL="171450" indent="-171450">
              <a:buFont typeface="Arial"/>
              <a:buChar char="•"/>
            </a:pPr>
            <a:r>
              <a:rPr lang="en-US" sz="1200" b="0" kern="1200" dirty="0" smtClean="0">
                <a:solidFill>
                  <a:schemeClr val="tx1"/>
                </a:solidFill>
                <a:effectLst/>
                <a:latin typeface="+mn-lt"/>
                <a:ea typeface="+mn-ea"/>
                <a:cs typeface="+mn-cs"/>
              </a:rPr>
              <a:t>Explain to the Students that you will now be giving them an overall assessment and recommendations. Use the following prompts to help you explain the assessment:</a:t>
            </a:r>
          </a:p>
          <a:p>
            <a:r>
              <a:rPr lang="en-US" sz="1200" b="0" kern="1200" dirty="0" smtClean="0">
                <a:solidFill>
                  <a:schemeClr val="tx1"/>
                </a:solidFill>
                <a:effectLst/>
                <a:latin typeface="+mn-lt"/>
                <a:ea typeface="+mn-ea"/>
                <a:cs typeface="+mn-cs"/>
              </a:rPr>
              <a:t> </a:t>
            </a:r>
          </a:p>
          <a:p>
            <a:pPr marL="171450" indent="-171450">
              <a:buFont typeface="Wingdings" charset="2"/>
              <a:buChar char="ü"/>
            </a:pPr>
            <a:r>
              <a:rPr lang="en-US" sz="1200" b="0" kern="1200" dirty="0" smtClean="0">
                <a:solidFill>
                  <a:schemeClr val="tx1"/>
                </a:solidFill>
                <a:effectLst/>
                <a:latin typeface="+mn-lt"/>
                <a:ea typeface="+mn-ea"/>
                <a:cs typeface="+mn-cs"/>
              </a:rPr>
              <a:t>First, you did a really good job of…</a:t>
            </a:r>
          </a:p>
          <a:p>
            <a:pPr marL="171450" indent="-171450">
              <a:buFont typeface="Wingdings" charset="2"/>
              <a:buChar char="ü"/>
            </a:pPr>
            <a:r>
              <a:rPr lang="en-US" sz="1200" b="0" kern="1200" dirty="0" smtClean="0">
                <a:solidFill>
                  <a:schemeClr val="tx1"/>
                </a:solidFill>
                <a:effectLst/>
                <a:latin typeface="+mn-lt"/>
                <a:ea typeface="+mn-ea"/>
                <a:cs typeface="+mn-cs"/>
              </a:rPr>
              <a:t>The areas where you could use a little more practice are…</a:t>
            </a:r>
          </a:p>
          <a:p>
            <a:pPr marL="171450" indent="-171450">
              <a:buFont typeface="Wingdings" charset="2"/>
              <a:buChar char="ü"/>
            </a:pPr>
            <a:r>
              <a:rPr lang="en-US" sz="1200" b="0" kern="1200" dirty="0" smtClean="0">
                <a:solidFill>
                  <a:schemeClr val="tx1"/>
                </a:solidFill>
                <a:effectLst/>
                <a:latin typeface="+mn-lt"/>
                <a:ea typeface="+mn-ea"/>
                <a:cs typeface="+mn-cs"/>
              </a:rPr>
              <a:t>The language points I didn’t hear </a:t>
            </a:r>
            <a:r>
              <a:rPr lang="en-US" sz="1200" b="0" i="0" kern="1200" dirty="0" smtClean="0">
                <a:solidFill>
                  <a:schemeClr val="tx1"/>
                </a:solidFill>
                <a:effectLst/>
                <a:latin typeface="+mn-lt"/>
                <a:ea typeface="+mn-ea"/>
                <a:cs typeface="+mn-cs"/>
              </a:rPr>
              <a:t>you use were...</a:t>
            </a:r>
          </a:p>
          <a:p>
            <a:pPr marL="171450" indent="-171450">
              <a:buFont typeface="Wingdings" charset="2"/>
              <a:buChar char="ü"/>
            </a:pPr>
            <a:r>
              <a:rPr lang="en-US" sz="1200" b="0" i="0" kern="1200" dirty="0" smtClean="0">
                <a:solidFill>
                  <a:schemeClr val="tx1"/>
                </a:solidFill>
                <a:effectLst/>
                <a:latin typeface="+mn-lt"/>
                <a:ea typeface="+mn-ea"/>
                <a:cs typeface="+mn-cs"/>
              </a:rPr>
              <a:t>As a result, I’d recommend that you… [continue on to Unit 24… work on (X, Y, Z ) and repeat Encounter 23].</a:t>
            </a:r>
          </a:p>
          <a:p>
            <a:pPr marL="171450" indent="-171450">
              <a:buFont typeface="Wingdings" charset="2"/>
              <a:buChar char="ü"/>
            </a:pPr>
            <a:r>
              <a:rPr lang="en-US" sz="1200" b="0" i="0" kern="1200" dirty="0" smtClean="0">
                <a:solidFill>
                  <a:schemeClr val="tx1"/>
                </a:solidFill>
                <a:effectLst/>
                <a:latin typeface="+mn-lt"/>
                <a:ea typeface="+mn-ea"/>
                <a:cs typeface="+mn-cs"/>
              </a:rPr>
              <a:t>Do you have any questions?</a:t>
            </a:r>
          </a:p>
          <a:p>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42</a:t>
            </a:fld>
            <a:endParaRPr lang="en-US"/>
          </a:p>
        </p:txBody>
      </p:sp>
    </p:spTree>
    <p:extLst>
      <p:ext uri="{BB962C8B-B14F-4D97-AF65-F5344CB8AC3E}">
        <p14:creationId xmlns:p14="http://schemas.microsoft.com/office/powerpoint/2010/main" val="1559959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OVERALL FEEDBACK</a:t>
            </a:r>
            <a:r>
              <a:rPr lang="en-US" sz="1200" b="0" kern="1200" baseline="0" dirty="0" smtClean="0">
                <a:solidFill>
                  <a:schemeClr val="tx1"/>
                </a:solidFill>
                <a:effectLst/>
                <a:latin typeface="+mn-lt"/>
                <a:ea typeface="+mn-ea"/>
                <a:cs typeface="+mn-cs"/>
              </a:rPr>
              <a:t> </a:t>
            </a:r>
            <a:r>
              <a:rPr lang="en-US" sz="1200" b="0" strike="noStrike" kern="1200" dirty="0" smtClean="0">
                <a:solidFill>
                  <a:schemeClr val="tx1"/>
                </a:solidFill>
                <a:effectLst/>
                <a:latin typeface="+mn-lt"/>
                <a:ea typeface="+mn-ea"/>
                <a:cs typeface="+mn-cs"/>
              </a:rPr>
              <a:t>(3–5 min)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Allow one minute for this slide.</a:t>
            </a:r>
          </a:p>
          <a:p>
            <a:endParaRPr lang="en-US" sz="1200" b="0" kern="1200" dirty="0" smtClean="0">
              <a:solidFill>
                <a:schemeClr val="tx1"/>
              </a:solidFill>
              <a:effectLst/>
              <a:latin typeface="+mn-lt"/>
              <a:ea typeface="+mn-ea"/>
              <a:cs typeface="+mn-cs"/>
            </a:endParaRPr>
          </a:p>
          <a:p>
            <a:pPr marL="171450" indent="-171450">
              <a:buFont typeface="Arial"/>
              <a:buChar char="•"/>
            </a:pPr>
            <a:r>
              <a:rPr lang="en-US" sz="1200" b="0" kern="1200" dirty="0" smtClean="0">
                <a:solidFill>
                  <a:schemeClr val="tx1"/>
                </a:solidFill>
                <a:effectLst/>
                <a:latin typeface="+mn-lt"/>
                <a:ea typeface="+mn-ea"/>
                <a:cs typeface="+mn-cs"/>
              </a:rPr>
              <a:t>Explain to the Students that you will now be giving them an overall assessment and recommendations. Use the following prompts to help you explain the assessment:</a:t>
            </a:r>
          </a:p>
          <a:p>
            <a:r>
              <a:rPr lang="en-US" sz="1200" b="0" kern="1200" dirty="0" smtClean="0">
                <a:solidFill>
                  <a:schemeClr val="tx1"/>
                </a:solidFill>
                <a:effectLst/>
                <a:latin typeface="+mn-lt"/>
                <a:ea typeface="+mn-ea"/>
                <a:cs typeface="+mn-cs"/>
              </a:rPr>
              <a:t> </a:t>
            </a:r>
          </a:p>
          <a:p>
            <a:pPr marL="171450" indent="-171450">
              <a:buFont typeface="Wingdings" charset="2"/>
              <a:buChar char="ü"/>
            </a:pPr>
            <a:r>
              <a:rPr lang="en-US" sz="1200" b="0" kern="1200" dirty="0" smtClean="0">
                <a:solidFill>
                  <a:schemeClr val="tx1"/>
                </a:solidFill>
                <a:effectLst/>
                <a:latin typeface="+mn-lt"/>
                <a:ea typeface="+mn-ea"/>
                <a:cs typeface="+mn-cs"/>
              </a:rPr>
              <a:t>First, you did a really good job of…</a:t>
            </a:r>
          </a:p>
          <a:p>
            <a:pPr marL="171450" indent="-171450">
              <a:buFont typeface="Wingdings" charset="2"/>
              <a:buChar char="ü"/>
            </a:pPr>
            <a:r>
              <a:rPr lang="en-US" sz="1200" b="0" kern="1200" dirty="0" smtClean="0">
                <a:solidFill>
                  <a:schemeClr val="tx1"/>
                </a:solidFill>
                <a:effectLst/>
                <a:latin typeface="+mn-lt"/>
                <a:ea typeface="+mn-ea"/>
                <a:cs typeface="+mn-cs"/>
              </a:rPr>
              <a:t>The areas where you could use a little more practice are…</a:t>
            </a:r>
          </a:p>
          <a:p>
            <a:pPr marL="171450" indent="-171450">
              <a:buFont typeface="Wingdings" charset="2"/>
              <a:buChar char="ü"/>
            </a:pPr>
            <a:r>
              <a:rPr lang="en-US" sz="1200" b="0" kern="1200" dirty="0" smtClean="0">
                <a:solidFill>
                  <a:schemeClr val="tx1"/>
                </a:solidFill>
                <a:effectLst/>
                <a:latin typeface="+mn-lt"/>
                <a:ea typeface="+mn-ea"/>
                <a:cs typeface="+mn-cs"/>
              </a:rPr>
              <a:t>The language points I didn’t hear </a:t>
            </a:r>
            <a:r>
              <a:rPr lang="en-US" sz="1200" b="0" i="0" kern="1200" dirty="0" smtClean="0">
                <a:solidFill>
                  <a:schemeClr val="tx1"/>
                </a:solidFill>
                <a:effectLst/>
                <a:latin typeface="+mn-lt"/>
                <a:ea typeface="+mn-ea"/>
                <a:cs typeface="+mn-cs"/>
              </a:rPr>
              <a:t>you use were...</a:t>
            </a:r>
          </a:p>
          <a:p>
            <a:pPr marL="171450" indent="-171450">
              <a:buFont typeface="Wingdings" charset="2"/>
              <a:buChar char="ü"/>
            </a:pPr>
            <a:r>
              <a:rPr lang="en-US" sz="1200" b="0" i="0" kern="1200" dirty="0" smtClean="0">
                <a:solidFill>
                  <a:schemeClr val="tx1"/>
                </a:solidFill>
                <a:effectLst/>
                <a:latin typeface="+mn-lt"/>
                <a:ea typeface="+mn-ea"/>
                <a:cs typeface="+mn-cs"/>
              </a:rPr>
              <a:t>As a result, I’d recommend that you… [continue on to Unit 24… work on (X, Y, Z ) and repeat Encounter 23].</a:t>
            </a:r>
          </a:p>
          <a:p>
            <a:pPr marL="171450" indent="-171450">
              <a:buFont typeface="Wingdings" charset="2"/>
              <a:buChar char="ü"/>
            </a:pPr>
            <a:r>
              <a:rPr lang="en-US" sz="1200" b="0" i="0" kern="1200" dirty="0" smtClean="0">
                <a:solidFill>
                  <a:schemeClr val="tx1"/>
                </a:solidFill>
                <a:effectLst/>
                <a:latin typeface="+mn-lt"/>
                <a:ea typeface="+mn-ea"/>
                <a:cs typeface="+mn-cs"/>
              </a:rPr>
              <a:t>Do you have any questions?</a:t>
            </a:r>
          </a:p>
          <a:p>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43</a:t>
            </a:fld>
            <a:endParaRPr lang="en-US"/>
          </a:p>
        </p:txBody>
      </p:sp>
    </p:spTree>
    <p:extLst>
      <p:ext uri="{BB962C8B-B14F-4D97-AF65-F5344CB8AC3E}">
        <p14:creationId xmlns:p14="http://schemas.microsoft.com/office/powerpoint/2010/main" val="1559959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5.1 A Visit from a Friend (5 min)</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Allow five minutes for this slide.</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baseline="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OBJECTIVE</a:t>
            </a:r>
          </a:p>
          <a:p>
            <a:r>
              <a:rPr lang="en-GB" sz="1200" b="0" kern="1200" dirty="0" smtClean="0">
                <a:solidFill>
                  <a:schemeClr val="tx1"/>
                </a:solidFill>
                <a:effectLst/>
                <a:latin typeface="+mn-lt"/>
                <a:ea typeface="+mn-ea"/>
                <a:cs typeface="+mn-cs"/>
              </a:rPr>
              <a:t>•</a:t>
            </a:r>
            <a:r>
              <a:rPr lang="en-GB" sz="1200" b="0" kern="1200" baseline="0" dirty="0" smtClean="0">
                <a:solidFill>
                  <a:schemeClr val="tx1"/>
                </a:solidFill>
                <a:effectLst/>
                <a:latin typeface="+mn-lt"/>
                <a:ea typeface="+mn-ea"/>
                <a:cs typeface="+mn-cs"/>
              </a:rPr>
              <a:t>   </a:t>
            </a:r>
            <a:r>
              <a:rPr lang="en-GB" sz="1200" b="0" kern="1200" dirty="0" smtClean="0">
                <a:solidFill>
                  <a:schemeClr val="tx1"/>
                </a:solidFill>
                <a:effectLst/>
                <a:latin typeface="+mn-lt"/>
                <a:ea typeface="+mn-ea"/>
                <a:cs typeface="+mn-cs"/>
              </a:rPr>
              <a:t>To review and practice target language from the Unit</a:t>
            </a:r>
            <a:r>
              <a:rPr lang="en-US" b="0" dirty="0" smtClean="0">
                <a:effectLst/>
              </a:rPr>
              <a:t> </a:t>
            </a:r>
            <a:endParaRPr lang="en-US" sz="1200"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INSTRUCTIONS</a:t>
            </a:r>
          </a:p>
          <a:p>
            <a:r>
              <a:rPr lang="en-US" sz="1200" kern="1200" dirty="0" smtClean="0">
                <a:solidFill>
                  <a:schemeClr val="tx1"/>
                </a:solidFill>
                <a:effectLst/>
                <a:latin typeface="+mn-lt"/>
                <a:ea typeface="+mn-ea"/>
                <a:cs typeface="+mn-cs"/>
              </a:rPr>
              <a:t>#1. Have a Student read the statement and questions.</a:t>
            </a:r>
            <a:r>
              <a:rPr lang="en-US" sz="120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Your friend from London is coming to visit your city for only one day. Where do you want to take him or her? What foods can he or she try? What are fun things to do?]</a:t>
            </a:r>
          </a:p>
          <a:p>
            <a:r>
              <a:rPr lang="en-US" sz="1200" kern="1200" dirty="0" smtClean="0">
                <a:solidFill>
                  <a:schemeClr val="tx1"/>
                </a:solidFill>
                <a:effectLst/>
                <a:latin typeface="+mn-lt"/>
                <a:ea typeface="+mn-ea"/>
                <a:cs typeface="+mn-cs"/>
              </a:rPr>
              <a:t>#2. The Students work with their classmates to outline a list of sights, things to do, foods to eat, etc., that the visitor can do in their city </a:t>
            </a:r>
            <a:r>
              <a:rPr lang="en-US" sz="1200" i="0" kern="1200" dirty="0" smtClean="0">
                <a:solidFill>
                  <a:schemeClr val="tx1"/>
                </a:solidFill>
                <a:effectLst/>
                <a:latin typeface="+mn-lt"/>
                <a:ea typeface="+mn-ea"/>
                <a:cs typeface="+mn-cs"/>
              </a:rPr>
              <a:t>in one day</a:t>
            </a:r>
            <a:r>
              <a:rPr lang="en-US" sz="1200" kern="1200" dirty="0" smtClean="0">
                <a:solidFill>
                  <a:schemeClr val="tx1"/>
                </a:solidFill>
                <a:effectLst/>
                <a:latin typeface="+mn-lt"/>
                <a:ea typeface="+mn-ea"/>
                <a:cs typeface="+mn-cs"/>
              </a:rPr>
              <a:t>. </a:t>
            </a:r>
          </a:p>
          <a:p>
            <a:pPr marL="0" indent="0">
              <a:buFont typeface="Arial" charset="0"/>
              <a:buNone/>
            </a:pPr>
            <a:endParaRPr lang="en-US" sz="1200" kern="1200" dirty="0" smtClean="0">
              <a:solidFill>
                <a:schemeClr val="tx1"/>
              </a:solidFill>
              <a:effectLst/>
              <a:latin typeface="+mn-lt"/>
              <a:ea typeface="+mn-ea"/>
              <a:cs typeface="+mn-cs"/>
            </a:endParaRPr>
          </a:p>
          <a:p>
            <a:pPr marL="0" indent="0">
              <a:buFont typeface="Arial" charset="0"/>
              <a:buNone/>
            </a:pPr>
            <a:r>
              <a:rPr lang="en-US" sz="1200" kern="1200" dirty="0" smtClean="0">
                <a:solidFill>
                  <a:schemeClr val="tx1"/>
                </a:solidFill>
                <a:effectLst/>
                <a:latin typeface="+mn-lt"/>
                <a:ea typeface="+mn-ea"/>
                <a:cs typeface="+mn-cs"/>
              </a:rPr>
              <a:t>TEACHING TIP</a:t>
            </a:r>
          </a:p>
          <a:p>
            <a:pPr marL="171450" indent="-171450">
              <a:buFont typeface="Arial" charset="0"/>
              <a:buChar char="•"/>
            </a:pPr>
            <a:r>
              <a:rPr lang="en-US" sz="1200" kern="1200" dirty="0" smtClean="0">
                <a:solidFill>
                  <a:schemeClr val="tx1"/>
                </a:solidFill>
                <a:effectLst/>
                <a:latin typeface="+mn-lt"/>
                <a:ea typeface="+mn-ea"/>
                <a:cs typeface="+mn-cs"/>
              </a:rPr>
              <a:t>If you</a:t>
            </a:r>
            <a:r>
              <a:rPr lang="en-US" sz="1200" kern="1200" baseline="0" dirty="0" smtClean="0">
                <a:solidFill>
                  <a:schemeClr val="tx1"/>
                </a:solidFill>
                <a:effectLst/>
                <a:latin typeface="+mn-lt"/>
                <a:ea typeface="+mn-ea"/>
                <a:cs typeface="+mn-cs"/>
              </a:rPr>
              <a:t> have time, a</a:t>
            </a:r>
            <a:r>
              <a:rPr lang="en-US" sz="1200" kern="1200" dirty="0" smtClean="0">
                <a:solidFill>
                  <a:schemeClr val="tx1"/>
                </a:solidFill>
                <a:effectLst/>
                <a:latin typeface="+mn-lt"/>
                <a:ea typeface="+mn-ea"/>
                <a:cs typeface="+mn-cs"/>
              </a:rPr>
              <a:t>ssign one Student the role of reporter. It will be his/her job to take down all the information that is discussed, the locations the Students decide to visit, etc., and that person will also present the results of the discussion.</a:t>
            </a:r>
          </a:p>
          <a:p>
            <a:pPr marL="171450" indent="-171450">
              <a:buFont typeface="Arial" charset="0"/>
              <a:buChar char="•"/>
            </a:pPr>
            <a:r>
              <a:rPr lang="en-US" sz="1200" i="0" kern="1200" baseline="0" dirty="0" smtClean="0">
                <a:solidFill>
                  <a:schemeClr val="tx1"/>
                </a:solidFill>
                <a:effectLst/>
                <a:latin typeface="+mn-lt"/>
                <a:ea typeface="+mn-ea"/>
                <a:cs typeface="+mn-cs"/>
              </a:rPr>
              <a:t>If the Students are in different cities, have them choose from among the different options available in each city to make a multi-city tour. They should imagine that they can instantly travel between cities.</a:t>
            </a:r>
            <a:endParaRPr lang="en-US" i="0" baseline="0" dirty="0" smtClean="0"/>
          </a:p>
          <a:p>
            <a:pPr marL="0" indent="0">
              <a:buFont typeface="Arial"/>
              <a:buNone/>
            </a:pPr>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44</a:t>
            </a:fld>
            <a:endParaRPr lang="en-US"/>
          </a:p>
        </p:txBody>
      </p:sp>
    </p:spTree>
    <p:extLst>
      <p:ext uri="{BB962C8B-B14F-4D97-AF65-F5344CB8AC3E}">
        <p14:creationId xmlns:p14="http://schemas.microsoft.com/office/powerpoint/2010/main" val="1083890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2.1 Travel</a:t>
            </a:r>
            <a:r>
              <a:rPr lang="en-US" b="0" baseline="0" dirty="0" smtClean="0"/>
              <a:t> </a:t>
            </a:r>
            <a:r>
              <a:rPr lang="en-US" b="0" dirty="0" smtClean="0"/>
              <a:t>(5 min)</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Allow one minute for this slide.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OBJECTIVE</a:t>
            </a:r>
          </a:p>
          <a:p>
            <a:pPr marL="171450" indent="-171450">
              <a:buFont typeface="Arial"/>
              <a:buChar char="•"/>
            </a:pPr>
            <a:r>
              <a:rPr lang="en-GB" sz="1200" kern="1200" dirty="0" smtClean="0">
                <a:solidFill>
                  <a:schemeClr val="tx1"/>
                </a:solidFill>
                <a:effectLst/>
                <a:latin typeface="+mn-lt"/>
                <a:ea typeface="+mn-ea"/>
                <a:cs typeface="+mn-cs"/>
              </a:rPr>
              <a:t>Can name very common types of holiday (</a:t>
            </a:r>
            <a:r>
              <a:rPr lang="en-GB" sz="1200" i="1" kern="1200" dirty="0" smtClean="0">
                <a:solidFill>
                  <a:schemeClr val="tx1"/>
                </a:solidFill>
                <a:effectLst/>
                <a:latin typeface="+mn-lt"/>
                <a:ea typeface="+mn-ea"/>
                <a:cs typeface="+mn-cs"/>
              </a:rPr>
              <a:t>camping; tour;</a:t>
            </a:r>
            <a:r>
              <a:rPr lang="en-GB" sz="1200" i="1" kern="1200" baseline="0" dirty="0" smtClean="0">
                <a:solidFill>
                  <a:schemeClr val="tx1"/>
                </a:solidFill>
                <a:effectLst/>
                <a:latin typeface="+mn-lt"/>
                <a:ea typeface="+mn-ea"/>
                <a:cs typeface="+mn-cs"/>
              </a:rPr>
              <a:t> sightseeing</a:t>
            </a:r>
            <a:r>
              <a:rPr lang="en-GB"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INSTRUCTIONS</a:t>
            </a:r>
          </a:p>
          <a:p>
            <a:r>
              <a:rPr lang="en-US" sz="1200" kern="1200" dirty="0" smtClean="0">
                <a:solidFill>
                  <a:schemeClr val="tx1"/>
                </a:solidFill>
                <a:effectLst/>
                <a:latin typeface="+mn-lt"/>
                <a:ea typeface="+mn-ea"/>
                <a:cs typeface="+mn-cs"/>
              </a:rPr>
              <a:t>#1. Have a Student read the </a:t>
            </a:r>
            <a:r>
              <a:rPr lang="en-US" sz="1200" i="0" kern="1200" dirty="0" smtClean="0">
                <a:solidFill>
                  <a:schemeClr val="tx1"/>
                </a:solidFill>
                <a:effectLst/>
                <a:latin typeface="+mn-lt"/>
                <a:ea typeface="+mn-ea"/>
                <a:cs typeface="+mn-cs"/>
              </a:rPr>
              <a:t>question. [</a:t>
            </a:r>
            <a:r>
              <a:rPr lang="en-GB" sz="1200" i="0" kern="1200" dirty="0" smtClean="0">
                <a:solidFill>
                  <a:schemeClr val="tx1"/>
                </a:solidFill>
                <a:effectLst/>
                <a:latin typeface="+mn-lt"/>
                <a:ea typeface="+mn-ea"/>
                <a:cs typeface="+mn-cs"/>
              </a:rPr>
              <a:t>What are some things you can do when you go on vacation?</a:t>
            </a:r>
            <a:r>
              <a:rPr lang="en-US" sz="1200" i="0" kern="1200" dirty="0" smtClean="0">
                <a:solidFill>
                  <a:schemeClr val="tx1"/>
                </a:solidFill>
                <a:effectLst/>
                <a:latin typeface="+mn-lt"/>
                <a:ea typeface="+mn-ea"/>
                <a:cs typeface="+mn-cs"/>
              </a:rPr>
              <a:t>]</a:t>
            </a:r>
          </a:p>
          <a:p>
            <a:r>
              <a:rPr lang="en-US" sz="1200" i="0" kern="1200" dirty="0" smtClean="0">
                <a:solidFill>
                  <a:schemeClr val="tx1"/>
                </a:solidFill>
                <a:effectLst/>
                <a:latin typeface="+mn-lt"/>
                <a:ea typeface="+mn-ea"/>
                <a:cs typeface="+mn-cs"/>
              </a:rPr>
              <a:t>#2.</a:t>
            </a:r>
            <a:r>
              <a:rPr lang="en-US" sz="1200" i="0" kern="1200" baseline="0" dirty="0" smtClean="0">
                <a:solidFill>
                  <a:schemeClr val="tx1"/>
                </a:solidFill>
                <a:effectLst/>
                <a:latin typeface="+mn-lt"/>
                <a:ea typeface="+mn-ea"/>
                <a:cs typeface="+mn-cs"/>
              </a:rPr>
              <a:t> Encourage the Students to answer.</a:t>
            </a:r>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#3. Reveal</a:t>
            </a:r>
            <a:r>
              <a:rPr lang="en-US" sz="1200" i="0" kern="1200" baseline="0" dirty="0" smtClean="0">
                <a:solidFill>
                  <a:schemeClr val="tx1"/>
                </a:solidFill>
                <a:effectLst/>
                <a:latin typeface="+mn-lt"/>
                <a:ea typeface="+mn-ea"/>
                <a:cs typeface="+mn-cs"/>
              </a:rPr>
              <a:t> the sample answers. [</a:t>
            </a:r>
            <a:r>
              <a:rPr lang="en-US" sz="1200" i="0" kern="1200" dirty="0" smtClean="0">
                <a:solidFill>
                  <a:schemeClr val="tx1"/>
                </a:solidFill>
                <a:effectLst/>
                <a:latin typeface="+mn-lt"/>
                <a:ea typeface="+mn-ea"/>
                <a:cs typeface="+mn-cs"/>
              </a:rPr>
              <a:t>sightseeing/camping/walking tour/tour of a city]</a:t>
            </a:r>
          </a:p>
          <a:p>
            <a:pPr marL="171450" indent="-171450">
              <a:buFont typeface="Arial" charset="0"/>
              <a:buChar char="•"/>
            </a:pPr>
            <a:r>
              <a:rPr lang="en-US" sz="1200" i="0" kern="1200" dirty="0" smtClean="0">
                <a:solidFill>
                  <a:schemeClr val="tx1"/>
                </a:solidFill>
                <a:effectLst/>
                <a:latin typeface="+mn-lt"/>
                <a:ea typeface="+mn-ea"/>
                <a:cs typeface="+mn-cs"/>
              </a:rPr>
              <a:t>Ask the Students which of these activities they like. For example, “Do you like camping? Why or why not?”</a:t>
            </a:r>
          </a:p>
          <a:p>
            <a:endParaRPr lang="en-US" sz="120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TEACHING TIPS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a variety of the target vocabulary.</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from each Student.</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It helps to board elicited language.</a:t>
            </a:r>
          </a:p>
          <a:p>
            <a:endParaRPr lang="en-US" sz="1200" i="0" kern="1200" dirty="0" smtClean="0">
              <a:solidFill>
                <a:schemeClr val="tx1"/>
              </a:solidFill>
              <a:effectLst/>
              <a:latin typeface="+mn-lt"/>
              <a:ea typeface="+mn-ea"/>
              <a:cs typeface="+mn-cs"/>
            </a:endParaRPr>
          </a:p>
          <a:p>
            <a:pPr marL="0" indent="0">
              <a:buFont typeface="Arial"/>
              <a:buNone/>
            </a:pPr>
            <a:endParaRPr lang="en-US" i="0" baseline="0" dirty="0" smtClean="0"/>
          </a:p>
          <a:p>
            <a:pPr marL="0" indent="0">
              <a:buFont typeface="Arial"/>
              <a:buNone/>
            </a:pPr>
            <a:endParaRPr lang="en-US" i="0" baseline="0" dirty="0" smtClean="0"/>
          </a:p>
          <a:p>
            <a:pPr marL="0" indent="0">
              <a:buFont typeface="Arial"/>
              <a:buNone/>
            </a:pPr>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5</a:t>
            </a:fld>
            <a:endParaRPr lang="en-US"/>
          </a:p>
        </p:txBody>
      </p:sp>
    </p:spTree>
    <p:extLst>
      <p:ext uri="{BB962C8B-B14F-4D97-AF65-F5344CB8AC3E}">
        <p14:creationId xmlns:p14="http://schemas.microsoft.com/office/powerpoint/2010/main" val="349067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2.1 Travel</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Allow one minute for this slide.</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INSTRUCTIONS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#1. Have a Student read the </a:t>
            </a:r>
            <a:r>
              <a:rPr lang="en-US" sz="1200" i="0" kern="1200" dirty="0" smtClean="0">
                <a:solidFill>
                  <a:schemeClr val="tx1"/>
                </a:solidFill>
                <a:effectLst/>
                <a:latin typeface="+mn-lt"/>
                <a:ea typeface="+mn-ea"/>
                <a:cs typeface="+mn-cs"/>
              </a:rPr>
              <a:t>question. [</a:t>
            </a:r>
            <a:r>
              <a:rPr lang="en-US" sz="1200" kern="1200" dirty="0" smtClean="0"/>
              <a:t>What do you do when you go camping?</a:t>
            </a:r>
            <a:r>
              <a:rPr lang="en-US" sz="1200" i="0" kern="1200" dirty="0" smtClean="0">
                <a:solidFill>
                  <a:schemeClr val="tx1"/>
                </a:solidFill>
                <a:effectLst/>
                <a:latin typeface="+mn-lt"/>
                <a:ea typeface="+mn-ea"/>
                <a:cs typeface="+mn-cs"/>
              </a:rPr>
              <a:t>]</a:t>
            </a:r>
          </a:p>
          <a:p>
            <a:r>
              <a:rPr lang="en-US" sz="1200" i="0" kern="1200" dirty="0" smtClean="0">
                <a:solidFill>
                  <a:schemeClr val="tx1"/>
                </a:solidFill>
                <a:effectLst/>
                <a:latin typeface="+mn-lt"/>
                <a:ea typeface="+mn-ea"/>
                <a:cs typeface="+mn-cs"/>
              </a:rPr>
              <a:t>#2.</a:t>
            </a:r>
            <a:r>
              <a:rPr lang="en-US" sz="1200" i="0" kern="1200" baseline="0" dirty="0" smtClean="0">
                <a:solidFill>
                  <a:schemeClr val="tx1"/>
                </a:solidFill>
                <a:effectLst/>
                <a:latin typeface="+mn-lt"/>
                <a:ea typeface="+mn-ea"/>
                <a:cs typeface="+mn-cs"/>
              </a:rPr>
              <a:t> Encourage the Students to answer.</a:t>
            </a:r>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#3. Reveal</a:t>
            </a:r>
            <a:r>
              <a:rPr lang="en-US" sz="1200" i="0" kern="1200" baseline="0" dirty="0" smtClean="0">
                <a:solidFill>
                  <a:schemeClr val="tx1"/>
                </a:solidFill>
                <a:effectLst/>
                <a:latin typeface="+mn-lt"/>
                <a:ea typeface="+mn-ea"/>
                <a:cs typeface="+mn-cs"/>
              </a:rPr>
              <a:t> the sample answer. [l</a:t>
            </a:r>
            <a:r>
              <a:rPr lang="en-US" sz="1200" i="0" kern="1200" dirty="0" smtClean="0">
                <a:solidFill>
                  <a:schemeClr val="tx1"/>
                </a:solidFill>
                <a:effectLst/>
                <a:latin typeface="+mn-lt"/>
                <a:ea typeface="+mn-ea"/>
                <a:cs typeface="+mn-cs"/>
              </a:rPr>
              <a:t>ive in the forest and cook outside]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#4. Have a Student read the </a:t>
            </a:r>
            <a:r>
              <a:rPr lang="en-US" sz="1200" i="0" kern="1200" dirty="0" smtClean="0">
                <a:solidFill>
                  <a:schemeClr val="tx1"/>
                </a:solidFill>
                <a:effectLst/>
                <a:latin typeface="+mn-lt"/>
                <a:ea typeface="+mn-ea"/>
                <a:cs typeface="+mn-cs"/>
              </a:rPr>
              <a:t>question. [</a:t>
            </a:r>
            <a:r>
              <a:rPr lang="en-US" sz="1200" kern="1200" dirty="0" smtClean="0"/>
              <a:t>What do you do when you go sightseeing?</a:t>
            </a:r>
            <a:r>
              <a:rPr lang="en-US" sz="1200" i="0" kern="1200" dirty="0" smtClean="0">
                <a:solidFill>
                  <a:schemeClr val="tx1"/>
                </a:solidFill>
                <a:effectLst/>
                <a:latin typeface="+mn-lt"/>
                <a:ea typeface="+mn-ea"/>
                <a:cs typeface="+mn-cs"/>
              </a:rPr>
              <a:t>]</a:t>
            </a:r>
          </a:p>
          <a:p>
            <a:r>
              <a:rPr lang="en-US" sz="1200" i="0" kern="1200" dirty="0" smtClean="0">
                <a:solidFill>
                  <a:schemeClr val="tx1"/>
                </a:solidFill>
                <a:effectLst/>
                <a:latin typeface="+mn-lt"/>
                <a:ea typeface="+mn-ea"/>
                <a:cs typeface="+mn-cs"/>
              </a:rPr>
              <a:t>#5.</a:t>
            </a:r>
            <a:r>
              <a:rPr lang="en-US" sz="1200" i="0" kern="1200" baseline="0" dirty="0" smtClean="0">
                <a:solidFill>
                  <a:schemeClr val="tx1"/>
                </a:solidFill>
                <a:effectLst/>
                <a:latin typeface="+mn-lt"/>
                <a:ea typeface="+mn-ea"/>
                <a:cs typeface="+mn-cs"/>
              </a:rPr>
              <a:t> Encourage the Students to answer.</a:t>
            </a:r>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#6. Reveal</a:t>
            </a:r>
            <a:r>
              <a:rPr lang="en-US" sz="1200" i="0" kern="1200" baseline="0" dirty="0" smtClean="0">
                <a:solidFill>
                  <a:schemeClr val="tx1"/>
                </a:solidFill>
                <a:effectLst/>
                <a:latin typeface="+mn-lt"/>
                <a:ea typeface="+mn-ea"/>
                <a:cs typeface="+mn-cs"/>
              </a:rPr>
              <a:t> the sample answer. [v</a:t>
            </a:r>
            <a:r>
              <a:rPr lang="en-US" sz="1200" i="0" kern="1200" dirty="0" smtClean="0">
                <a:solidFill>
                  <a:schemeClr val="tx1"/>
                </a:solidFill>
                <a:effectLst/>
                <a:latin typeface="+mn-lt"/>
                <a:ea typeface="+mn-ea"/>
                <a:cs typeface="+mn-cs"/>
              </a:rPr>
              <a:t>isit museums and famous</a:t>
            </a:r>
            <a:r>
              <a:rPr lang="en-US" sz="1200" i="0" kern="1200" baseline="0" dirty="0" smtClean="0">
                <a:solidFill>
                  <a:schemeClr val="tx1"/>
                </a:solidFill>
                <a:effectLst/>
                <a:latin typeface="+mn-lt"/>
                <a:ea typeface="+mn-ea"/>
                <a:cs typeface="+mn-cs"/>
              </a:rPr>
              <a:t> places</a:t>
            </a:r>
            <a:r>
              <a:rPr lang="en-US" sz="1200" i="0" kern="1200" dirty="0" smtClean="0">
                <a:solidFill>
                  <a:schemeClr val="tx1"/>
                </a:solidFill>
                <a:effectLst/>
                <a:latin typeface="+mn-lt"/>
                <a:ea typeface="+mn-ea"/>
                <a:cs typeface="+mn-cs"/>
              </a:rPr>
              <a:t>]</a:t>
            </a:r>
          </a:p>
          <a:p>
            <a:endParaRPr lang="en-US" sz="1200" i="0" kern="120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TEACHING TIP</a:t>
            </a:r>
          </a:p>
          <a:p>
            <a:pPr marL="171450" indent="-171450">
              <a:buFont typeface="Arial"/>
              <a:buChar char="•"/>
            </a:pPr>
            <a:r>
              <a:rPr lang="en-US" sz="1200" b="0" i="0" kern="1200" baseline="0" dirty="0" smtClean="0">
                <a:solidFill>
                  <a:schemeClr val="tx1"/>
                </a:solidFill>
                <a:effectLst/>
                <a:latin typeface="+mn-lt"/>
                <a:ea typeface="+mn-ea"/>
                <a:cs typeface="+mn-cs"/>
              </a:rPr>
              <a:t>Elicit target language from each Student.</a:t>
            </a:r>
          </a:p>
          <a:p>
            <a:endParaRPr lang="en-US" sz="1200" i="0" kern="1200" dirty="0" smtClean="0">
              <a:solidFill>
                <a:schemeClr val="tx1"/>
              </a:solidFill>
              <a:effectLst/>
              <a:latin typeface="+mn-lt"/>
              <a:ea typeface="+mn-ea"/>
              <a:cs typeface="+mn-cs"/>
            </a:endParaRPr>
          </a:p>
          <a:p>
            <a:endParaRPr lang="en-US" sz="1200" i="0" kern="1200" dirty="0" smtClean="0">
              <a:solidFill>
                <a:schemeClr val="tx1"/>
              </a:solidFill>
              <a:effectLst/>
              <a:latin typeface="+mn-lt"/>
              <a:ea typeface="+mn-ea"/>
              <a:cs typeface="+mn-cs"/>
            </a:endParaRPr>
          </a:p>
          <a:p>
            <a:pPr marL="0" indent="0">
              <a:buFont typeface="Arial"/>
              <a:buNone/>
            </a:pPr>
            <a:endParaRPr lang="en-US" i="0" baseline="0" dirty="0" smtClean="0"/>
          </a:p>
          <a:p>
            <a:pPr marL="0" indent="0">
              <a:buFont typeface="Arial"/>
              <a:buNone/>
            </a:pPr>
            <a:endParaRPr lang="en-US" i="0" baseline="0" dirty="0" smtClean="0"/>
          </a:p>
          <a:p>
            <a:pPr marL="0" indent="0">
              <a:buFont typeface="Arial"/>
              <a:buNone/>
            </a:pPr>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6</a:t>
            </a:fld>
            <a:endParaRPr lang="en-US"/>
          </a:p>
        </p:txBody>
      </p:sp>
    </p:spTree>
    <p:extLst>
      <p:ext uri="{BB962C8B-B14F-4D97-AF65-F5344CB8AC3E}">
        <p14:creationId xmlns:p14="http://schemas.microsoft.com/office/powerpoint/2010/main" val="349067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2.1 Travel</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Allow two minutes for this slide.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INSTRUCTIONS</a:t>
            </a:r>
          </a:p>
          <a:p>
            <a:pPr marL="171450" indent="-171450">
              <a:buFont typeface="Arial"/>
              <a:buChar char="•"/>
            </a:pPr>
            <a:r>
              <a:rPr lang="en-GB" sz="1200" kern="1200" dirty="0" smtClean="0">
                <a:solidFill>
                  <a:schemeClr val="tx1"/>
                </a:solidFill>
                <a:effectLst/>
                <a:latin typeface="+mn-lt"/>
                <a:ea typeface="+mn-ea"/>
                <a:cs typeface="+mn-cs"/>
              </a:rPr>
              <a:t>Have </a:t>
            </a:r>
            <a:r>
              <a:rPr lang="en-US" sz="1200" i="0" kern="1200" baseline="0" dirty="0" smtClean="0">
                <a:solidFill>
                  <a:schemeClr val="tx1"/>
                </a:solidFill>
                <a:effectLst/>
                <a:latin typeface="+mn-lt"/>
                <a:ea typeface="+mn-ea"/>
                <a:cs typeface="+mn-cs"/>
              </a:rPr>
              <a:t>the </a:t>
            </a:r>
            <a:r>
              <a:rPr lang="en-GB" sz="1200" kern="1200" dirty="0" smtClean="0">
                <a:solidFill>
                  <a:schemeClr val="tx1"/>
                </a:solidFill>
                <a:effectLst/>
                <a:latin typeface="+mn-lt"/>
                <a:ea typeface="+mn-ea"/>
                <a:cs typeface="+mn-cs"/>
              </a:rPr>
              <a:t>Students take turns asking and answering </a:t>
            </a:r>
            <a:r>
              <a:rPr lang="en-GB" sz="1200" i="0" kern="1200" dirty="0" smtClean="0">
                <a:solidFill>
                  <a:schemeClr val="tx1"/>
                </a:solidFill>
                <a:effectLst/>
                <a:latin typeface="+mn-lt"/>
                <a:ea typeface="+mn-ea"/>
                <a:cs typeface="+mn-cs"/>
              </a:rPr>
              <a:t>“Do you like _______?” </a:t>
            </a:r>
            <a:r>
              <a:rPr lang="en-GB" sz="1200" kern="1200" dirty="0" smtClean="0">
                <a:solidFill>
                  <a:schemeClr val="tx1"/>
                </a:solidFill>
                <a:effectLst/>
                <a:latin typeface="+mn-lt"/>
                <a:ea typeface="+mn-ea"/>
                <a:cs typeface="+mn-cs"/>
              </a:rPr>
              <a:t>questions about the types of holidays they see on the screen.</a:t>
            </a:r>
            <a:r>
              <a:rPr lang="en-US" dirty="0" smtClean="0">
                <a:effectLst/>
              </a:rPr>
              <a:t> </a:t>
            </a:r>
          </a:p>
          <a:p>
            <a:pPr marL="0" indent="0">
              <a:buFont typeface="Arial"/>
              <a:buNone/>
            </a:pPr>
            <a:endParaRPr lang="en-US" i="0" baseline="0" dirty="0" smtClean="0">
              <a:effectLst/>
            </a:endParaRPr>
          </a:p>
          <a:p>
            <a:pPr marL="0" indent="0">
              <a:buFont typeface="Arial"/>
              <a:buNone/>
            </a:pPr>
            <a:r>
              <a:rPr lang="en-US" i="0" baseline="0" dirty="0" smtClean="0">
                <a:effectLst/>
              </a:rPr>
              <a:t>ANSWER KEY (Sample Answers)</a:t>
            </a:r>
          </a:p>
          <a:p>
            <a:pPr marL="228600" indent="-228600">
              <a:buFont typeface="Arial"/>
              <a:buAutoNum type="alphaUcPeriod"/>
            </a:pPr>
            <a:r>
              <a:rPr lang="en-US" i="0" baseline="0" dirty="0" smtClean="0"/>
              <a:t>city tour</a:t>
            </a:r>
          </a:p>
          <a:p>
            <a:pPr marL="228600" indent="-228600">
              <a:buFont typeface="Arial"/>
              <a:buAutoNum type="alphaUcPeriod"/>
            </a:pPr>
            <a:r>
              <a:rPr lang="en-US" i="0" baseline="0" dirty="0" smtClean="0"/>
              <a:t>beach holiday</a:t>
            </a:r>
          </a:p>
          <a:p>
            <a:pPr marL="228600" indent="-228600">
              <a:buFont typeface="Arial"/>
              <a:buAutoNum type="alphaUcPeriod"/>
            </a:pPr>
            <a:r>
              <a:rPr lang="en-US" i="0" baseline="0" dirty="0" smtClean="0"/>
              <a:t>playing golf</a:t>
            </a:r>
          </a:p>
          <a:p>
            <a:pPr marL="228600" indent="-228600">
              <a:buFont typeface="Arial"/>
              <a:buAutoNum type="alphaUcPeriod"/>
            </a:pPr>
            <a:r>
              <a:rPr lang="en-US" i="0" baseline="0" dirty="0" smtClean="0"/>
              <a:t>sightseeing</a:t>
            </a:r>
          </a:p>
        </p:txBody>
      </p:sp>
      <p:sp>
        <p:nvSpPr>
          <p:cNvPr id="4" name="Slide Number Placeholder 3"/>
          <p:cNvSpPr>
            <a:spLocks noGrp="1"/>
          </p:cNvSpPr>
          <p:nvPr>
            <p:ph type="sldNum" sz="quarter" idx="10"/>
          </p:nvPr>
        </p:nvSpPr>
        <p:spPr/>
        <p:txBody>
          <a:bodyPr/>
          <a:lstStyle/>
          <a:p>
            <a:fld id="{30340642-D2FD-D046-87EF-349296A3D9A8}" type="slidenum">
              <a:rPr lang="en-US" smtClean="0"/>
              <a:t>7</a:t>
            </a:fld>
            <a:endParaRPr lang="en-US"/>
          </a:p>
        </p:txBody>
      </p:sp>
    </p:spTree>
    <p:extLst>
      <p:ext uri="{BB962C8B-B14F-4D97-AF65-F5344CB8AC3E}">
        <p14:creationId xmlns:p14="http://schemas.microsoft.com/office/powerpoint/2010/main" val="812893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2.1 Travel</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Allow one minute for this slide.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INSTRUCTIONS</a:t>
            </a:r>
          </a:p>
          <a:p>
            <a:pPr marL="171450" indent="-171450">
              <a:buFont typeface="Arial"/>
              <a:buChar char="•"/>
            </a:pPr>
            <a:r>
              <a:rPr lang="en-GB" sz="1200" kern="1200" dirty="0" smtClean="0">
                <a:solidFill>
                  <a:schemeClr val="tx1"/>
                </a:solidFill>
                <a:effectLst/>
                <a:latin typeface="+mn-lt"/>
                <a:ea typeface="+mn-ea"/>
                <a:cs typeface="+mn-cs"/>
              </a:rPr>
              <a:t>Have </a:t>
            </a:r>
            <a:r>
              <a:rPr lang="en-US" sz="1200" i="0" kern="1200" baseline="0" dirty="0" smtClean="0">
                <a:solidFill>
                  <a:schemeClr val="tx1"/>
                </a:solidFill>
                <a:effectLst/>
                <a:latin typeface="+mn-lt"/>
                <a:ea typeface="+mn-ea"/>
                <a:cs typeface="+mn-cs"/>
              </a:rPr>
              <a:t>the </a:t>
            </a:r>
            <a:r>
              <a:rPr lang="en-GB" sz="1200" kern="1200" dirty="0" smtClean="0">
                <a:solidFill>
                  <a:schemeClr val="tx1"/>
                </a:solidFill>
                <a:effectLst/>
                <a:latin typeface="+mn-lt"/>
                <a:ea typeface="+mn-ea"/>
                <a:cs typeface="+mn-cs"/>
              </a:rPr>
              <a:t>Students take turns asking and answering </a:t>
            </a:r>
            <a:r>
              <a:rPr lang="en-GB" sz="1200" i="0" kern="1200" dirty="0" smtClean="0">
                <a:solidFill>
                  <a:schemeClr val="tx1"/>
                </a:solidFill>
                <a:effectLst/>
                <a:latin typeface="+mn-lt"/>
                <a:ea typeface="+mn-ea"/>
                <a:cs typeface="+mn-cs"/>
              </a:rPr>
              <a:t>“Do you like _______?” </a:t>
            </a:r>
            <a:r>
              <a:rPr lang="en-GB" sz="1200" kern="1200" dirty="0" smtClean="0">
                <a:solidFill>
                  <a:schemeClr val="tx1"/>
                </a:solidFill>
                <a:effectLst/>
                <a:latin typeface="+mn-lt"/>
                <a:ea typeface="+mn-ea"/>
                <a:cs typeface="+mn-cs"/>
              </a:rPr>
              <a:t>questions about the types of holidays they see on the screen.</a:t>
            </a:r>
            <a:r>
              <a:rPr lang="en-US" dirty="0" smtClean="0">
                <a:effectLst/>
              </a:rPr>
              <a:t> </a:t>
            </a:r>
          </a:p>
          <a:p>
            <a:pPr marL="0" indent="0">
              <a:buFont typeface="Arial"/>
              <a:buNone/>
            </a:pPr>
            <a:endParaRPr lang="en-US" i="0" baseline="0" dirty="0" smtClean="0">
              <a:effectLst/>
            </a:endParaRPr>
          </a:p>
          <a:p>
            <a:pPr marL="0" indent="0">
              <a:buFont typeface="Arial"/>
              <a:buNone/>
            </a:pPr>
            <a:r>
              <a:rPr lang="en-US" i="0" baseline="0" dirty="0" smtClean="0">
                <a:effectLst/>
              </a:rPr>
              <a:t>ANSWER KEY (Sample Answers)</a:t>
            </a:r>
          </a:p>
          <a:p>
            <a:pPr marL="228600" indent="-228600">
              <a:buFont typeface="Arial"/>
              <a:buAutoNum type="alphaUcPeriod"/>
            </a:pPr>
            <a:r>
              <a:rPr lang="en-US" i="0" baseline="0" dirty="0" smtClean="0">
                <a:effectLst/>
              </a:rPr>
              <a:t>going to museums</a:t>
            </a:r>
          </a:p>
          <a:p>
            <a:pPr marL="228600" indent="-228600">
              <a:buFont typeface="Arial"/>
              <a:buAutoNum type="alphaUcPeriod"/>
            </a:pPr>
            <a:r>
              <a:rPr lang="en-US" i="0" baseline="0" dirty="0" smtClean="0">
                <a:effectLst/>
              </a:rPr>
              <a:t>watching TV</a:t>
            </a:r>
          </a:p>
          <a:p>
            <a:pPr marL="228600" indent="-228600">
              <a:buFont typeface="Arial"/>
              <a:buAutoNum type="alphaUcPeriod"/>
            </a:pPr>
            <a:r>
              <a:rPr lang="en-US" i="0" baseline="0" dirty="0" smtClean="0"/>
              <a:t>camping</a:t>
            </a:r>
          </a:p>
          <a:p>
            <a:pPr marL="228600" indent="-228600">
              <a:buFont typeface="Arial"/>
              <a:buAutoNum type="alphaUcPeriod"/>
            </a:pPr>
            <a:r>
              <a:rPr lang="en-US" i="0" baseline="0" dirty="0" smtClean="0"/>
              <a:t>walking</a:t>
            </a:r>
          </a:p>
        </p:txBody>
      </p:sp>
      <p:sp>
        <p:nvSpPr>
          <p:cNvPr id="4" name="Slide Number Placeholder 3"/>
          <p:cNvSpPr>
            <a:spLocks noGrp="1"/>
          </p:cNvSpPr>
          <p:nvPr>
            <p:ph type="sldNum" sz="quarter" idx="10"/>
          </p:nvPr>
        </p:nvSpPr>
        <p:spPr/>
        <p:txBody>
          <a:bodyPr/>
          <a:lstStyle/>
          <a:p>
            <a:fld id="{30340642-D2FD-D046-87EF-349296A3D9A8}" type="slidenum">
              <a:rPr lang="en-US" smtClean="0"/>
              <a:t>8</a:t>
            </a:fld>
            <a:endParaRPr lang="en-US"/>
          </a:p>
        </p:txBody>
      </p:sp>
    </p:spTree>
    <p:extLst>
      <p:ext uri="{BB962C8B-B14F-4D97-AF65-F5344CB8AC3E}">
        <p14:creationId xmlns:p14="http://schemas.microsoft.com/office/powerpoint/2010/main" val="910398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2.1 Travel</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Optional Extension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INSTRUCTIONS</a:t>
            </a:r>
          </a:p>
          <a:p>
            <a:pPr marL="171450" indent="-171450">
              <a:buFont typeface="Arial" charset="0"/>
              <a:buChar char="•"/>
            </a:pPr>
            <a:r>
              <a:rPr lang="en-US" sz="1200" kern="1200" dirty="0" smtClean="0">
                <a:solidFill>
                  <a:schemeClr val="tx1"/>
                </a:solidFill>
                <a:effectLst/>
                <a:latin typeface="+mn-lt"/>
                <a:ea typeface="+mn-ea"/>
                <a:cs typeface="+mn-cs"/>
              </a:rPr>
              <a:t>Tell the Students about either a personal experience from a holiday or a trip that you would like to take referring to one of the pictures from this activity. Then, with their classmates, have the Students discuss any of the types of vacations they have taken or would like to take.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9</a:t>
            </a:fld>
            <a:endParaRPr lang="en-US"/>
          </a:p>
        </p:txBody>
      </p:sp>
    </p:spTree>
    <p:extLst>
      <p:ext uri="{BB962C8B-B14F-4D97-AF65-F5344CB8AC3E}">
        <p14:creationId xmlns:p14="http://schemas.microsoft.com/office/powerpoint/2010/main" val="349067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65716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444065"/>
      </p:ext>
    </p:extLst>
  </p:cSld>
  <p:clrMap bg1="lt1" tx1="dk1" bg2="lt2" tx2="dk2" accent1="accent1" accent2="accent2" accent3="accent3" accent4="accent4" accent5="accent5" accent6="accent6" hlink="hlink" folHlink="folHlink"/>
  <p:sldLayoutIdLst>
    <p:sldLayoutId id="2147483730" r:id="rId1"/>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6.em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500062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pic>
        <p:nvPicPr>
          <p:cNvPr id="5" name="Picture 4" descr="WSE_MASTER LOGO_COLOUR_NEGATIV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3214" y="355600"/>
            <a:ext cx="1569076" cy="1196626"/>
          </a:xfrm>
          <a:prstGeom prst="rect">
            <a:avLst/>
          </a:prstGeom>
        </p:spPr>
      </p:pic>
      <p:sp>
        <p:nvSpPr>
          <p:cNvPr id="6" name="Title 1"/>
          <p:cNvSpPr txBox="1">
            <a:spLocks/>
          </p:cNvSpPr>
          <p:nvPr/>
        </p:nvSpPr>
        <p:spPr>
          <a:xfrm>
            <a:off x="419100" y="3020845"/>
            <a:ext cx="8216900" cy="1538455"/>
          </a:xfrm>
          <a:prstGeom prst="rect">
            <a:avLst/>
          </a:prstGeom>
        </p:spPr>
        <p:txBody>
          <a:bodyPr lIns="0" tIns="0" rIns="0" bIns="0" anchor="b">
            <a:spAutoFit/>
          </a:bodyPr>
          <a:lstStyle>
            <a:lvl1pPr algn="l" defTabSz="457200" rtl="0" eaLnBrk="1" latinLnBrk="0" hangingPunct="1">
              <a:lnSpc>
                <a:spcPts val="5900"/>
              </a:lnSpc>
              <a:spcBef>
                <a:spcPct val="0"/>
              </a:spcBef>
              <a:buNone/>
              <a:defRPr sz="5900" b="1" i="0" kern="1200">
                <a:solidFill>
                  <a:srgbClr val="FFFFFF"/>
                </a:solidFill>
                <a:latin typeface="Arial Black"/>
                <a:ea typeface="+mj-ea"/>
                <a:cs typeface="Arial Black"/>
              </a:defRPr>
            </a:lvl1pPr>
          </a:lstStyle>
          <a:p>
            <a:r>
              <a:rPr lang="en-GB" dirty="0">
                <a:latin typeface="Arial" pitchFamily="34" charset="0"/>
                <a:cs typeface="Arial" pitchFamily="34" charset="0"/>
              </a:rPr>
              <a:t>Online</a:t>
            </a:r>
            <a:br>
              <a:rPr lang="en-GB" dirty="0">
                <a:latin typeface="Arial" pitchFamily="34" charset="0"/>
                <a:cs typeface="Arial" pitchFamily="34" charset="0"/>
              </a:rPr>
            </a:br>
            <a:r>
              <a:rPr lang="en-GB">
                <a:latin typeface="Arial" pitchFamily="34" charset="0"/>
                <a:cs typeface="Arial" pitchFamily="34" charset="0"/>
              </a:rPr>
              <a:t>Encounter </a:t>
            </a:r>
            <a:r>
              <a:rPr lang="en-GB" smtClean="0">
                <a:latin typeface="Arial" pitchFamily="34" charset="0"/>
                <a:cs typeface="Arial" pitchFamily="34" charset="0"/>
              </a:rPr>
              <a:t>23</a:t>
            </a:r>
            <a:endParaRPr lang="en-US" dirty="0">
              <a:latin typeface="Arial" pitchFamily="34" charset="0"/>
              <a:cs typeface="Arial" pitchFamily="34" charset="0"/>
            </a:endParaRPr>
          </a:p>
        </p:txBody>
      </p:sp>
      <p:sp>
        <p:nvSpPr>
          <p:cNvPr id="8" name="Rectangle 7"/>
          <p:cNvSpPr/>
          <p:nvPr/>
        </p:nvSpPr>
        <p:spPr>
          <a:xfrm>
            <a:off x="0" y="4999500"/>
            <a:ext cx="9144000" cy="144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 y="4999500"/>
            <a:ext cx="415924" cy="144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8121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 name="Title 8"/>
          <p:cNvSpPr txBox="1">
            <a:spLocks/>
          </p:cNvSpPr>
          <p:nvPr/>
        </p:nvSpPr>
        <p:spPr>
          <a:xfrm>
            <a:off x="355600" y="99854"/>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8"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2.1: Feedback</a:t>
            </a:r>
            <a:endParaRPr lang="en-GB" dirty="0">
              <a:latin typeface="Arial" pitchFamily="34" charset="0"/>
              <a:cs typeface="Arial" pitchFamily="34" charset="0"/>
            </a:endParaRPr>
          </a:p>
        </p:txBody>
      </p:sp>
      <p:grpSp>
        <p:nvGrpSpPr>
          <p:cNvPr id="9" name="Group 8"/>
          <p:cNvGrpSpPr/>
          <p:nvPr/>
        </p:nvGrpSpPr>
        <p:grpSpPr>
          <a:xfrm>
            <a:off x="361949" y="863600"/>
            <a:ext cx="1997075" cy="1885950"/>
            <a:chOff x="361949" y="863600"/>
            <a:chExt cx="1997075" cy="1885950"/>
          </a:xfrm>
        </p:grpSpPr>
        <p:sp>
          <p:nvSpPr>
            <p:cNvPr id="10" name="Rectangle 9"/>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1" name="Rectangle 10"/>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2" name="Rectangle 11"/>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3" name="Rectangle 12"/>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4" name="Rectangle 13"/>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5" name="TextBox 14"/>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1</a:t>
              </a:r>
              <a:endParaRPr lang="en-US" sz="1400" b="1" i="0" dirty="0">
                <a:solidFill>
                  <a:schemeClr val="bg1"/>
                </a:solidFill>
                <a:latin typeface="Arial" pitchFamily="34" charset="0"/>
                <a:cs typeface="Arial" pitchFamily="34" charset="0"/>
              </a:endParaRPr>
            </a:p>
          </p:txBody>
        </p:sp>
        <p:sp>
          <p:nvSpPr>
            <p:cNvPr id="16" name="TextBox 15"/>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17" name="TextBox 16"/>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18" name="TextBox 17"/>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19" name="TextBox 18"/>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20" name="Rectangle 19"/>
          <p:cNvSpPr/>
          <p:nvPr/>
        </p:nvSpPr>
        <p:spPr>
          <a:xfrm>
            <a:off x="361949" y="2889250"/>
            <a:ext cx="8420101" cy="18923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nvGrpSpPr>
          <p:cNvPr id="21" name="Group 20"/>
          <p:cNvGrpSpPr/>
          <p:nvPr/>
        </p:nvGrpSpPr>
        <p:grpSpPr>
          <a:xfrm>
            <a:off x="2501899" y="863600"/>
            <a:ext cx="1997075" cy="1885950"/>
            <a:chOff x="361949" y="863600"/>
            <a:chExt cx="1997075" cy="1885950"/>
          </a:xfrm>
        </p:grpSpPr>
        <p:sp>
          <p:nvSpPr>
            <p:cNvPr id="22" name="Rectangle 21"/>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3" name="Rectangle 22"/>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4" name="Rectangle 23"/>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5" name="Rectangle 24"/>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Rectangle 25"/>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7" name="TextBox 26"/>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a:solidFill>
                    <a:schemeClr val="bg1"/>
                  </a:solidFill>
                  <a:latin typeface="Arial" pitchFamily="34" charset="0"/>
                  <a:cs typeface="Arial" pitchFamily="34" charset="0"/>
                </a:rPr>
                <a:t>Student</a:t>
              </a:r>
              <a:r>
                <a:rPr lang="en-US" sz="1400" b="1" i="0" baseline="0">
                  <a:solidFill>
                    <a:schemeClr val="bg1"/>
                  </a:solidFill>
                  <a:latin typeface="Arial" pitchFamily="34" charset="0"/>
                  <a:cs typeface="Arial" pitchFamily="34" charset="0"/>
                </a:rPr>
                <a:t> 2</a:t>
              </a:r>
              <a:endParaRPr lang="en-US" sz="1400" b="1" i="0">
                <a:solidFill>
                  <a:schemeClr val="bg1"/>
                </a:solidFill>
                <a:latin typeface="Arial" pitchFamily="34" charset="0"/>
                <a:cs typeface="Arial" pitchFamily="34" charset="0"/>
              </a:endParaRPr>
            </a:p>
          </p:txBody>
        </p:sp>
        <p:sp>
          <p:nvSpPr>
            <p:cNvPr id="28" name="TextBox 27"/>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29" name="TextBox 28"/>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30" name="TextBox 29"/>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31" name="TextBox 30"/>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32" name="Group 31"/>
          <p:cNvGrpSpPr/>
          <p:nvPr/>
        </p:nvGrpSpPr>
        <p:grpSpPr>
          <a:xfrm>
            <a:off x="4648199" y="863600"/>
            <a:ext cx="1997075" cy="1885950"/>
            <a:chOff x="361949" y="863600"/>
            <a:chExt cx="1997075" cy="1885950"/>
          </a:xfrm>
        </p:grpSpPr>
        <p:sp>
          <p:nvSpPr>
            <p:cNvPr id="33" name="Rectangle 32"/>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4" name="Rectangle 33"/>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Rectangle 34"/>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6" name="Rectangle 35"/>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7" name="Rectangle 36"/>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8" name="TextBox 37"/>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3</a:t>
              </a:r>
              <a:endParaRPr lang="en-US" sz="1400" b="1" i="0" dirty="0">
                <a:solidFill>
                  <a:schemeClr val="bg1"/>
                </a:solidFill>
                <a:latin typeface="Arial" pitchFamily="34" charset="0"/>
                <a:cs typeface="Arial" pitchFamily="34" charset="0"/>
              </a:endParaRPr>
            </a:p>
          </p:txBody>
        </p:sp>
        <p:sp>
          <p:nvSpPr>
            <p:cNvPr id="39" name="TextBox 38"/>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40" name="TextBox 39"/>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41" name="TextBox 40"/>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42" name="TextBox 41"/>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43" name="Group 42"/>
          <p:cNvGrpSpPr/>
          <p:nvPr/>
        </p:nvGrpSpPr>
        <p:grpSpPr>
          <a:xfrm>
            <a:off x="6788149" y="863600"/>
            <a:ext cx="1997075" cy="1885950"/>
            <a:chOff x="361949" y="863600"/>
            <a:chExt cx="1997075" cy="1885950"/>
          </a:xfrm>
        </p:grpSpPr>
        <p:sp>
          <p:nvSpPr>
            <p:cNvPr id="44" name="Rectangle 43"/>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5" name="Rectangle 44"/>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6" name="Rectangle 45"/>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7" name="Rectangle 46"/>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8" name="Rectangle 47"/>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9" name="TextBox 48"/>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4</a:t>
              </a:r>
              <a:endParaRPr lang="en-US" sz="1400" b="1" i="0" dirty="0">
                <a:solidFill>
                  <a:schemeClr val="bg1"/>
                </a:solidFill>
                <a:latin typeface="Arial" pitchFamily="34" charset="0"/>
                <a:cs typeface="Arial" pitchFamily="34" charset="0"/>
              </a:endParaRPr>
            </a:p>
          </p:txBody>
        </p:sp>
        <p:sp>
          <p:nvSpPr>
            <p:cNvPr id="50" name="TextBox 49"/>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51" name="TextBox 50"/>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52" name="TextBox 51"/>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53" name="TextBox 52"/>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54" name="TextBox 53"/>
          <p:cNvSpPr txBox="1"/>
          <p:nvPr/>
        </p:nvSpPr>
        <p:spPr>
          <a:xfrm>
            <a:off x="590550" y="304165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sp>
        <p:nvSpPr>
          <p:cNvPr id="58" name="Rectangle 57"/>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8740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7950"/>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42" name="TextBox 41"/>
          <p:cNvSpPr txBox="1"/>
          <p:nvPr/>
        </p:nvSpPr>
        <p:spPr>
          <a:xfrm>
            <a:off x="5562600" y="98425"/>
            <a:ext cx="3225800" cy="246221"/>
          </a:xfrm>
          <a:prstGeom prst="rect">
            <a:avLst/>
          </a:prstGeom>
        </p:spPr>
        <p:txBody>
          <a:bodyPr wrap="square" lIns="0" tIns="0" rIns="0" bIns="0" rtlCol="0" anchor="ctr">
            <a:spAutoFit/>
          </a:bodyPr>
          <a:lstStyle/>
          <a:p>
            <a:pPr algn="r">
              <a:defRPr/>
            </a:pPr>
            <a:r>
              <a:rPr lang="en-US" sz="1600" dirty="0">
                <a:solidFill>
                  <a:srgbClr val="FFFFFF"/>
                </a:solidFill>
                <a:latin typeface="Arial" pitchFamily="34" charset="0"/>
                <a:cs typeface="Arial" pitchFamily="34" charset="0"/>
              </a:rPr>
              <a:t>Activity 2.2: Context Creation</a:t>
            </a:r>
            <a:endParaRPr lang="en-US" sz="1600" b="0" i="0" dirty="0">
              <a:solidFill>
                <a:srgbClr val="FFFFFF"/>
              </a:solidFill>
              <a:latin typeface="Arial" pitchFamily="34" charset="0"/>
              <a:cs typeface="Arial" pitchFamily="34" charset="0"/>
            </a:endParaRPr>
          </a:p>
        </p:txBody>
      </p:sp>
      <p:pic>
        <p:nvPicPr>
          <p:cNvPr id="15" name="Picture 14"/>
          <p:cNvPicPr>
            <a:picLocks noChangeAspect="1"/>
          </p:cNvPicPr>
          <p:nvPr/>
        </p:nvPicPr>
        <p:blipFill rotWithShape="1">
          <a:blip r:embed="rId3" cstate="screen">
            <a:extLst>
              <a:ext uri="{28A0092B-C50C-407E-A947-70E740481C1C}">
                <a14:useLocalDpi xmlns:a14="http://schemas.microsoft.com/office/drawing/2010/main"/>
              </a:ext>
            </a:extLst>
          </a:blip>
          <a:srcRect b="-1"/>
          <a:stretch/>
        </p:blipFill>
        <p:spPr>
          <a:xfrm>
            <a:off x="355600" y="850900"/>
            <a:ext cx="4152265" cy="3933184"/>
          </a:xfrm>
          <a:prstGeom prst="rect">
            <a:avLst/>
          </a:prstGeom>
        </p:spPr>
      </p:pic>
      <p:pic>
        <p:nvPicPr>
          <p:cNvPr id="16" name="Picture 1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81800" y="850900"/>
            <a:ext cx="2006600" cy="3933184"/>
          </a:xfrm>
          <a:prstGeom prst="rect">
            <a:avLst/>
          </a:prstGeom>
        </p:spPr>
      </p:pic>
      <p:grpSp>
        <p:nvGrpSpPr>
          <p:cNvPr id="20" name="Group 19"/>
          <p:cNvGrpSpPr/>
          <p:nvPr/>
        </p:nvGrpSpPr>
        <p:grpSpPr>
          <a:xfrm>
            <a:off x="431906" y="3550427"/>
            <a:ext cx="5190296" cy="1150256"/>
            <a:chOff x="327028" y="2070893"/>
            <a:chExt cx="5190296" cy="1150256"/>
          </a:xfrm>
        </p:grpSpPr>
        <p:sp>
          <p:nvSpPr>
            <p:cNvPr id="21" name="TextBox 20"/>
            <p:cNvSpPr txBox="1"/>
            <p:nvPr/>
          </p:nvSpPr>
          <p:spPr>
            <a:xfrm>
              <a:off x="327028" y="2292349"/>
              <a:ext cx="5190296" cy="9288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GB" sz="1600" dirty="0">
                  <a:solidFill>
                    <a:srgbClr val="003359"/>
                  </a:solidFill>
                  <a:latin typeface="Arial" pitchFamily="34" charset="0"/>
                  <a:cs typeface="Arial" pitchFamily="34" charset="0"/>
                </a:rPr>
                <a:t>We’re in Paris on vacation, and we are staying at a hotel. We want to go to museums. Some are close to the hotel, but some aren’t. How can we get to the museums?</a:t>
              </a:r>
              <a:endParaRPr lang="en-US" sz="1600" dirty="0">
                <a:solidFill>
                  <a:srgbClr val="003359"/>
                </a:solidFill>
                <a:latin typeface="Arial" pitchFamily="34" charset="0"/>
                <a:cs typeface="Arial" pitchFamily="34" charset="0"/>
              </a:endParaRPr>
            </a:p>
          </p:txBody>
        </p:sp>
        <p:sp>
          <p:nvSpPr>
            <p:cNvPr id="27" name="Right Triangle 26"/>
            <p:cNvSpPr/>
            <p:nvPr/>
          </p:nvSpPr>
          <p:spPr>
            <a:xfrm rot="10800000" flipH="1" flipV="1">
              <a:off x="1391439" y="2070893"/>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1" name="Group 30"/>
          <p:cNvGrpSpPr/>
          <p:nvPr/>
        </p:nvGrpSpPr>
        <p:grpSpPr>
          <a:xfrm>
            <a:off x="4360192" y="1993256"/>
            <a:ext cx="2193926" cy="648000"/>
            <a:chOff x="2933700" y="3014663"/>
            <a:chExt cx="2193926" cy="648000"/>
          </a:xfrm>
        </p:grpSpPr>
        <p:sp>
          <p:nvSpPr>
            <p:cNvPr id="32" name="TextBox 31"/>
            <p:cNvSpPr txBox="1"/>
            <p:nvPr/>
          </p:nvSpPr>
          <p:spPr>
            <a:xfrm flipH="1">
              <a:off x="3155951" y="3014663"/>
              <a:ext cx="1971675"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3" name="Right Triangle 32"/>
            <p:cNvSpPr/>
            <p:nvPr/>
          </p:nvSpPr>
          <p:spPr>
            <a:xfrm rot="16200000">
              <a:off x="2933700" y="3439604"/>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4" name="TextBox 33"/>
          <p:cNvSpPr txBox="1"/>
          <p:nvPr/>
        </p:nvSpPr>
        <p:spPr>
          <a:xfrm>
            <a:off x="4622066" y="2148453"/>
            <a:ext cx="1905778"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We can go on foot</a:t>
            </a:r>
            <a:endParaRPr lang="en-US" sz="1600" kern="1200" dirty="0">
              <a:solidFill>
                <a:srgbClr val="003359"/>
              </a:solidFill>
              <a:latin typeface="Arial" pitchFamily="34" charset="0"/>
              <a:cs typeface="Arial" pitchFamily="34" charset="0"/>
            </a:endParaRPr>
          </a:p>
        </p:txBody>
      </p:sp>
      <p:grpSp>
        <p:nvGrpSpPr>
          <p:cNvPr id="35" name="Group 34"/>
          <p:cNvGrpSpPr/>
          <p:nvPr/>
        </p:nvGrpSpPr>
        <p:grpSpPr>
          <a:xfrm flipH="1">
            <a:off x="2471521" y="928433"/>
            <a:ext cx="2897058" cy="648000"/>
            <a:chOff x="1652726" y="1903730"/>
            <a:chExt cx="2897058" cy="648000"/>
          </a:xfrm>
          <a:solidFill>
            <a:srgbClr val="D0ECF3"/>
          </a:solidFill>
        </p:grpSpPr>
        <p:sp>
          <p:nvSpPr>
            <p:cNvPr id="36" name="TextBox 35"/>
            <p:cNvSpPr txBox="1"/>
            <p:nvPr/>
          </p:nvSpPr>
          <p:spPr>
            <a:xfrm>
              <a:off x="1652726" y="1903730"/>
              <a:ext cx="2674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7" name="Right Triangle 36"/>
            <p:cNvSpPr/>
            <p:nvPr/>
          </p:nvSpPr>
          <p:spPr>
            <a:xfrm rot="10800000" flipH="1" flipV="1">
              <a:off x="4403733" y="2222803"/>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8" name="TextBox 37"/>
          <p:cNvSpPr txBox="1"/>
          <p:nvPr/>
        </p:nvSpPr>
        <p:spPr>
          <a:xfrm>
            <a:off x="2828032" y="1079587"/>
            <a:ext cx="2411183"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We can take the subway</a:t>
            </a:r>
            <a:endParaRPr lang="en-US" sz="1600" kern="1200" dirty="0">
              <a:solidFill>
                <a:srgbClr val="003359"/>
              </a:solidFill>
              <a:latin typeface="Arial" pitchFamily="34" charset="0"/>
              <a:cs typeface="Arial" pitchFamily="34" charset="0"/>
            </a:endParaRPr>
          </a:p>
        </p:txBody>
      </p:sp>
      <p:sp>
        <p:nvSpPr>
          <p:cNvPr id="25" name="Rectangle 24"/>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621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7950"/>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42" name="TextBox 41"/>
          <p:cNvSpPr txBox="1"/>
          <p:nvPr/>
        </p:nvSpPr>
        <p:spPr>
          <a:xfrm>
            <a:off x="5562600" y="88900"/>
            <a:ext cx="3225800" cy="246221"/>
          </a:xfrm>
          <a:prstGeom prst="rect">
            <a:avLst/>
          </a:prstGeom>
        </p:spPr>
        <p:txBody>
          <a:bodyPr wrap="square" lIns="0" tIns="0" rIns="0" bIns="0" rtlCol="0" anchor="ctr">
            <a:spAutoFit/>
          </a:bodyPr>
          <a:lstStyle/>
          <a:p>
            <a:pPr algn="r">
              <a:defRPr/>
            </a:pPr>
            <a:r>
              <a:rPr lang="en-US" sz="1600" dirty="0">
                <a:solidFill>
                  <a:srgbClr val="FFFFFF"/>
                </a:solidFill>
                <a:latin typeface="Arial" pitchFamily="34" charset="0"/>
                <a:cs typeface="Arial" pitchFamily="34" charset="0"/>
              </a:rPr>
              <a:t>Activity 2.2: Concept Check</a:t>
            </a:r>
            <a:endParaRPr lang="en-US" sz="1600" b="0" i="0" dirty="0">
              <a:solidFill>
                <a:srgbClr val="FFFFFF"/>
              </a:solidFill>
              <a:latin typeface="Arial" pitchFamily="34" charset="0"/>
              <a:cs typeface="Arial" pitchFamily="34" charset="0"/>
            </a:endParaRPr>
          </a:p>
        </p:txBody>
      </p:sp>
      <p:pic>
        <p:nvPicPr>
          <p:cNvPr id="15" name="Picture 1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1046" y="850900"/>
            <a:ext cx="2700380" cy="3933825"/>
          </a:xfrm>
          <a:prstGeom prst="rect">
            <a:avLst/>
          </a:prstGeom>
        </p:spPr>
      </p:pic>
      <p:sp>
        <p:nvSpPr>
          <p:cNvPr id="16" name="TextBox 15"/>
          <p:cNvSpPr txBox="1"/>
          <p:nvPr/>
        </p:nvSpPr>
        <p:spPr>
          <a:xfrm>
            <a:off x="4291632" y="756335"/>
            <a:ext cx="2475614"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We can </a:t>
            </a:r>
            <a:r>
              <a:rPr lang="en-US" sz="1600" u="dotted"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the subway.</a:t>
            </a:r>
            <a:endParaRPr lang="en-US" sz="1600" kern="1200" dirty="0">
              <a:solidFill>
                <a:srgbClr val="003359"/>
              </a:solidFill>
              <a:latin typeface="Arial" pitchFamily="34" charset="0"/>
              <a:cs typeface="Arial" pitchFamily="34" charset="0"/>
            </a:endParaRPr>
          </a:p>
        </p:txBody>
      </p:sp>
      <p:sp>
        <p:nvSpPr>
          <p:cNvPr id="17" name="TextBox 16"/>
          <p:cNvSpPr txBox="1"/>
          <p:nvPr/>
        </p:nvSpPr>
        <p:spPr>
          <a:xfrm>
            <a:off x="4291632" y="1294981"/>
            <a:ext cx="1966692"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We can </a:t>
            </a:r>
            <a:r>
              <a:rPr lang="en-US" sz="1600" u="dotted"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on foot.</a:t>
            </a:r>
            <a:endParaRPr lang="en-US" sz="1600" kern="1200" dirty="0">
              <a:solidFill>
                <a:srgbClr val="003359"/>
              </a:solidFill>
              <a:latin typeface="Arial" pitchFamily="34" charset="0"/>
              <a:cs typeface="Arial" pitchFamily="34" charset="0"/>
            </a:endParaRPr>
          </a:p>
        </p:txBody>
      </p:sp>
      <p:sp>
        <p:nvSpPr>
          <p:cNvPr id="18" name="TextBox 17"/>
          <p:cNvSpPr txBox="1"/>
          <p:nvPr/>
        </p:nvSpPr>
        <p:spPr>
          <a:xfrm>
            <a:off x="5041223" y="762752"/>
            <a:ext cx="572593" cy="338554"/>
          </a:xfrm>
          <a:prstGeom prst="rect">
            <a:avLst/>
          </a:prstGeom>
          <a:noFill/>
        </p:spPr>
        <p:txBody>
          <a:bodyPr wrap="none" rtlCol="0">
            <a:spAutoFit/>
          </a:bodyPr>
          <a:lstStyle/>
          <a:p>
            <a:r>
              <a:rPr lang="en-US" sz="1600" kern="1200" dirty="0" smtClean="0">
                <a:solidFill>
                  <a:srgbClr val="F12C3E"/>
                </a:solidFill>
                <a:latin typeface="Arial" pitchFamily="34" charset="0"/>
                <a:cs typeface="Arial" pitchFamily="34" charset="0"/>
              </a:rPr>
              <a:t>take</a:t>
            </a:r>
            <a:endParaRPr lang="en-US" sz="1600" kern="1200" dirty="0">
              <a:solidFill>
                <a:srgbClr val="F12C3E"/>
              </a:solidFill>
              <a:latin typeface="Arial" pitchFamily="34" charset="0"/>
              <a:cs typeface="Arial" pitchFamily="34" charset="0"/>
            </a:endParaRPr>
          </a:p>
        </p:txBody>
      </p:sp>
      <p:sp>
        <p:nvSpPr>
          <p:cNvPr id="19" name="TextBox 18"/>
          <p:cNvSpPr txBox="1"/>
          <p:nvPr/>
        </p:nvSpPr>
        <p:spPr>
          <a:xfrm>
            <a:off x="5066602" y="1297119"/>
            <a:ext cx="412292" cy="338554"/>
          </a:xfrm>
          <a:prstGeom prst="rect">
            <a:avLst/>
          </a:prstGeom>
          <a:noFill/>
        </p:spPr>
        <p:txBody>
          <a:bodyPr wrap="none" rtlCol="0">
            <a:spAutoFit/>
          </a:bodyPr>
          <a:lstStyle/>
          <a:p>
            <a:r>
              <a:rPr lang="en-US" sz="1600" kern="1200" dirty="0" smtClean="0">
                <a:solidFill>
                  <a:srgbClr val="F12C3E"/>
                </a:solidFill>
                <a:latin typeface="Arial" pitchFamily="34" charset="0"/>
                <a:cs typeface="Arial" pitchFamily="34" charset="0"/>
              </a:rPr>
              <a:t>go</a:t>
            </a:r>
            <a:endParaRPr lang="en-US" sz="1600" kern="1200" dirty="0">
              <a:solidFill>
                <a:srgbClr val="F12C3E"/>
              </a:solidFill>
              <a:latin typeface="Arial" pitchFamily="34" charset="0"/>
              <a:cs typeface="Arial" pitchFamily="34" charset="0"/>
            </a:endParaRPr>
          </a:p>
        </p:txBody>
      </p:sp>
      <p:sp>
        <p:nvSpPr>
          <p:cNvPr id="20" name="Rectangle 19"/>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462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6468" y="2918700"/>
            <a:ext cx="2718000" cy="1812885"/>
          </a:xfrm>
          <a:prstGeom prst="rect">
            <a:avLst/>
          </a:prstGeom>
        </p:spPr>
      </p:pic>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2.2: Practice</a:t>
            </a:r>
            <a:endParaRPr lang="en-GB" dirty="0">
              <a:latin typeface="Arial" pitchFamily="34" charset="0"/>
              <a:cs typeface="Arial" pitchFamily="34" charset="0"/>
            </a:endParaRPr>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76468" y="850122"/>
            <a:ext cx="2718000" cy="1839428"/>
          </a:xfrm>
          <a:prstGeom prst="rect">
            <a:avLst/>
          </a:prstGeom>
        </p:spPr>
      </p:pic>
      <p:pic>
        <p:nvPicPr>
          <p:cNvPr id="14" name="Picture 1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642470" y="850122"/>
            <a:ext cx="2718000" cy="1640093"/>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42470" y="2918700"/>
            <a:ext cx="2718000" cy="1812885"/>
          </a:xfrm>
          <a:prstGeom prst="rect">
            <a:avLst/>
          </a:prstGeom>
        </p:spPr>
      </p:pic>
      <p:grpSp>
        <p:nvGrpSpPr>
          <p:cNvPr id="32" name="Group 31"/>
          <p:cNvGrpSpPr/>
          <p:nvPr/>
        </p:nvGrpSpPr>
        <p:grpSpPr>
          <a:xfrm>
            <a:off x="1776468" y="2438375"/>
            <a:ext cx="2719387" cy="304800"/>
            <a:chOff x="828674" y="2504451"/>
            <a:chExt cx="2717800" cy="304800"/>
          </a:xfrm>
        </p:grpSpPr>
        <p:pic>
          <p:nvPicPr>
            <p:cNvPr id="33" name="Picture 32"/>
            <p:cNvPicPr>
              <a:picLocks noChangeAspect="1"/>
            </p:cNvPicPr>
            <p:nvPr/>
          </p:nvPicPr>
          <p:blipFill>
            <a:blip r:embed="rId7"/>
            <a:stretch>
              <a:fillRect/>
            </a:stretch>
          </p:blipFill>
          <p:spPr>
            <a:xfrm>
              <a:off x="828674" y="2504451"/>
              <a:ext cx="2717800" cy="304800"/>
            </a:xfrm>
            <a:prstGeom prst="rect">
              <a:avLst/>
            </a:prstGeom>
          </p:spPr>
        </p:pic>
        <p:sp>
          <p:nvSpPr>
            <p:cNvPr id="34" name="TextBox 33"/>
            <p:cNvSpPr txBox="1"/>
            <p:nvPr/>
          </p:nvSpPr>
          <p:spPr>
            <a:xfrm>
              <a:off x="868891" y="2580651"/>
              <a:ext cx="2637367" cy="152400"/>
            </a:xfrm>
            <a:prstGeom prst="rect">
              <a:avLst/>
            </a:prstGeom>
          </p:spPr>
          <p:txBody>
            <a:bodyPr wrap="square" lIns="0" tIns="0" rIns="0" bIns="0" rtlCol="0" anchor="ctr">
              <a:noAutofit/>
            </a:bodyPr>
            <a:lstStyle/>
            <a:p>
              <a:pPr algn="ctr"/>
              <a:r>
                <a:rPr lang="en-US" sz="1600" dirty="0">
                  <a:solidFill>
                    <a:srgbClr val="003359"/>
                  </a:solidFill>
                  <a:latin typeface="Arial" pitchFamily="34" charset="0"/>
                  <a:cs typeface="Arial" pitchFamily="34" charset="0"/>
                </a:rPr>
                <a:t>We</a:t>
              </a:r>
              <a:r>
                <a:rPr lang="bg-BG" sz="1600" dirty="0">
                  <a:solidFill>
                    <a:srgbClr val="003359"/>
                  </a:solidFill>
                  <a:latin typeface="Arial" pitchFamily="34" charset="0"/>
                  <a:cs typeface="Arial" pitchFamily="34" charset="0"/>
                </a:rPr>
                <a:t>/</a:t>
              </a:r>
              <a:r>
                <a:rPr lang="en-US" sz="1600" dirty="0">
                  <a:solidFill>
                    <a:srgbClr val="003359"/>
                  </a:solidFill>
                  <a:latin typeface="Arial" pitchFamily="34" charset="0"/>
                  <a:cs typeface="Arial" pitchFamily="34" charset="0"/>
                </a:rPr>
                <a:t>to the museum</a:t>
              </a:r>
              <a:endParaRPr lang="en-US" sz="1600" i="0" dirty="0">
                <a:solidFill>
                  <a:srgbClr val="003359"/>
                </a:solidFill>
                <a:latin typeface="Arial" pitchFamily="34" charset="0"/>
                <a:cs typeface="Arial" pitchFamily="34" charset="0"/>
              </a:endParaRPr>
            </a:p>
          </p:txBody>
        </p:sp>
      </p:grpSp>
      <p:grpSp>
        <p:nvGrpSpPr>
          <p:cNvPr id="35" name="Group 34"/>
          <p:cNvGrpSpPr/>
          <p:nvPr/>
        </p:nvGrpSpPr>
        <p:grpSpPr>
          <a:xfrm>
            <a:off x="4642470" y="2438375"/>
            <a:ext cx="2718000" cy="304800"/>
            <a:chOff x="823892" y="2504451"/>
            <a:chExt cx="2717800" cy="304800"/>
          </a:xfrm>
        </p:grpSpPr>
        <p:pic>
          <p:nvPicPr>
            <p:cNvPr id="36" name="Picture 35"/>
            <p:cNvPicPr>
              <a:picLocks noChangeAspect="1"/>
            </p:cNvPicPr>
            <p:nvPr/>
          </p:nvPicPr>
          <p:blipFill>
            <a:blip r:embed="rId7"/>
            <a:stretch>
              <a:fillRect/>
            </a:stretch>
          </p:blipFill>
          <p:spPr>
            <a:xfrm>
              <a:off x="823892" y="2504451"/>
              <a:ext cx="2717800" cy="304800"/>
            </a:xfrm>
            <a:prstGeom prst="rect">
              <a:avLst/>
            </a:prstGeom>
          </p:spPr>
        </p:pic>
        <p:sp>
          <p:nvSpPr>
            <p:cNvPr id="37" name="TextBox 36"/>
            <p:cNvSpPr txBox="1"/>
            <p:nvPr/>
          </p:nvSpPr>
          <p:spPr>
            <a:xfrm>
              <a:off x="868891" y="2580651"/>
              <a:ext cx="2637367" cy="152400"/>
            </a:xfrm>
            <a:prstGeom prst="rect">
              <a:avLst/>
            </a:prstGeom>
          </p:spPr>
          <p:txBody>
            <a:bodyPr wrap="square" lIns="0" tIns="0" rIns="0" bIns="0" rtlCol="0" anchor="ctr">
              <a:noAutofit/>
            </a:bodyPr>
            <a:lstStyle/>
            <a:p>
              <a:pPr algn="ctr"/>
              <a:r>
                <a:rPr lang="en-US" sz="1600" dirty="0">
                  <a:solidFill>
                    <a:srgbClr val="003359"/>
                  </a:solidFill>
                  <a:latin typeface="Arial" pitchFamily="34" charset="0"/>
                  <a:cs typeface="Arial" pitchFamily="34" charset="0"/>
                </a:rPr>
                <a:t>Julia</a:t>
              </a:r>
              <a:r>
                <a:rPr lang="bg-BG" sz="1600" dirty="0">
                  <a:solidFill>
                    <a:srgbClr val="003359"/>
                  </a:solidFill>
                  <a:latin typeface="Arial" pitchFamily="34" charset="0"/>
                  <a:cs typeface="Arial" pitchFamily="34" charset="0"/>
                </a:rPr>
                <a:t>/</a:t>
              </a:r>
              <a:r>
                <a:rPr lang="en-US" sz="1600" dirty="0">
                  <a:solidFill>
                    <a:srgbClr val="003359"/>
                  </a:solidFill>
                  <a:latin typeface="Arial" pitchFamily="34" charset="0"/>
                  <a:cs typeface="Arial" pitchFamily="34" charset="0"/>
                </a:rPr>
                <a:t>to the restaurant</a:t>
              </a:r>
              <a:endParaRPr lang="en-US" sz="1600" i="0" dirty="0">
                <a:solidFill>
                  <a:srgbClr val="003359"/>
                </a:solidFill>
                <a:latin typeface="Arial" pitchFamily="34" charset="0"/>
                <a:cs typeface="Arial" pitchFamily="34" charset="0"/>
              </a:endParaRPr>
            </a:p>
          </p:txBody>
        </p:sp>
      </p:grpSp>
      <p:grpSp>
        <p:nvGrpSpPr>
          <p:cNvPr id="38" name="Group 37"/>
          <p:cNvGrpSpPr/>
          <p:nvPr/>
        </p:nvGrpSpPr>
        <p:grpSpPr>
          <a:xfrm>
            <a:off x="1776468" y="4477647"/>
            <a:ext cx="2718000" cy="304800"/>
            <a:chOff x="828674" y="2504451"/>
            <a:chExt cx="2717800" cy="304800"/>
          </a:xfrm>
        </p:grpSpPr>
        <p:pic>
          <p:nvPicPr>
            <p:cNvPr id="39" name="Picture 38"/>
            <p:cNvPicPr>
              <a:picLocks noChangeAspect="1"/>
            </p:cNvPicPr>
            <p:nvPr/>
          </p:nvPicPr>
          <p:blipFill>
            <a:blip r:embed="rId7"/>
            <a:stretch>
              <a:fillRect/>
            </a:stretch>
          </p:blipFill>
          <p:spPr>
            <a:xfrm>
              <a:off x="828674" y="2504451"/>
              <a:ext cx="2717800" cy="304800"/>
            </a:xfrm>
            <a:prstGeom prst="rect">
              <a:avLst/>
            </a:prstGeom>
          </p:spPr>
        </p:pic>
        <p:sp>
          <p:nvSpPr>
            <p:cNvPr id="40" name="TextBox 39"/>
            <p:cNvSpPr txBox="1"/>
            <p:nvPr/>
          </p:nvSpPr>
          <p:spPr>
            <a:xfrm>
              <a:off x="868891" y="2580651"/>
              <a:ext cx="2637367" cy="152400"/>
            </a:xfrm>
            <a:prstGeom prst="rect">
              <a:avLst/>
            </a:prstGeom>
          </p:spPr>
          <p:txBody>
            <a:bodyPr wrap="square" lIns="0" tIns="0" rIns="0" bIns="0" rtlCol="0" anchor="ctr">
              <a:noAutofit/>
            </a:bodyPr>
            <a:lstStyle/>
            <a:p>
              <a:pPr algn="ctr"/>
              <a:r>
                <a:rPr lang="en-US" sz="1600" dirty="0">
                  <a:solidFill>
                    <a:srgbClr val="003359"/>
                  </a:solidFill>
                  <a:latin typeface="Arial" pitchFamily="34" charset="0"/>
                  <a:cs typeface="Arial" pitchFamily="34" charset="0"/>
                </a:rPr>
                <a:t>You</a:t>
              </a:r>
              <a:r>
                <a:rPr lang="bg-BG" sz="1600" dirty="0">
                  <a:solidFill>
                    <a:srgbClr val="003359"/>
                  </a:solidFill>
                  <a:latin typeface="Arial" pitchFamily="34" charset="0"/>
                  <a:cs typeface="Arial" pitchFamily="34" charset="0"/>
                </a:rPr>
                <a:t>/</a:t>
              </a:r>
              <a:r>
                <a:rPr lang="en-US" sz="1600" dirty="0">
                  <a:solidFill>
                    <a:srgbClr val="003359"/>
                  </a:solidFill>
                  <a:latin typeface="Arial" pitchFamily="34" charset="0"/>
                  <a:cs typeface="Arial" pitchFamily="34" charset="0"/>
                </a:rPr>
                <a:t>to London</a:t>
              </a:r>
              <a:endParaRPr lang="en-US" sz="1600" i="0" dirty="0">
                <a:solidFill>
                  <a:srgbClr val="003359"/>
                </a:solidFill>
                <a:latin typeface="Arial" pitchFamily="34" charset="0"/>
                <a:cs typeface="Arial" pitchFamily="34" charset="0"/>
              </a:endParaRPr>
            </a:p>
          </p:txBody>
        </p:sp>
      </p:grpSp>
      <p:grpSp>
        <p:nvGrpSpPr>
          <p:cNvPr id="41" name="Group 40"/>
          <p:cNvGrpSpPr/>
          <p:nvPr/>
        </p:nvGrpSpPr>
        <p:grpSpPr>
          <a:xfrm>
            <a:off x="4642470" y="4477647"/>
            <a:ext cx="2718000" cy="304800"/>
            <a:chOff x="828674" y="2504451"/>
            <a:chExt cx="2717800" cy="304800"/>
          </a:xfrm>
        </p:grpSpPr>
        <p:pic>
          <p:nvPicPr>
            <p:cNvPr id="42" name="Picture 41"/>
            <p:cNvPicPr>
              <a:picLocks noChangeAspect="1"/>
            </p:cNvPicPr>
            <p:nvPr/>
          </p:nvPicPr>
          <p:blipFill>
            <a:blip r:embed="rId7"/>
            <a:stretch>
              <a:fillRect/>
            </a:stretch>
          </p:blipFill>
          <p:spPr>
            <a:xfrm>
              <a:off x="828674" y="2504451"/>
              <a:ext cx="2717800" cy="304800"/>
            </a:xfrm>
            <a:prstGeom prst="rect">
              <a:avLst/>
            </a:prstGeom>
          </p:spPr>
        </p:pic>
        <p:sp>
          <p:nvSpPr>
            <p:cNvPr id="43" name="TextBox 42"/>
            <p:cNvSpPr txBox="1"/>
            <p:nvPr/>
          </p:nvSpPr>
          <p:spPr>
            <a:xfrm>
              <a:off x="868891" y="2580651"/>
              <a:ext cx="2637367" cy="152400"/>
            </a:xfrm>
            <a:prstGeom prst="rect">
              <a:avLst/>
            </a:prstGeom>
          </p:spPr>
          <p:txBody>
            <a:bodyPr wrap="square" lIns="0" tIns="0" rIns="0" bIns="0" rtlCol="0" anchor="ctr">
              <a:noAutofit/>
            </a:bodyPr>
            <a:lstStyle/>
            <a:p>
              <a:pPr algn="ctr"/>
              <a:r>
                <a:rPr lang="en-US" sz="1600" dirty="0">
                  <a:solidFill>
                    <a:srgbClr val="003359"/>
                  </a:solidFill>
                  <a:latin typeface="Arial" pitchFamily="34" charset="0"/>
                  <a:cs typeface="Arial" pitchFamily="34" charset="0"/>
                </a:rPr>
                <a:t>We</a:t>
              </a:r>
              <a:r>
                <a:rPr lang="bg-BG" sz="1600" dirty="0">
                  <a:solidFill>
                    <a:srgbClr val="003359"/>
                  </a:solidFill>
                  <a:latin typeface="Arial" pitchFamily="34" charset="0"/>
                  <a:cs typeface="Arial" pitchFamily="34" charset="0"/>
                </a:rPr>
                <a:t>/</a:t>
              </a:r>
              <a:r>
                <a:rPr lang="en-US" sz="1600" dirty="0">
                  <a:solidFill>
                    <a:srgbClr val="003359"/>
                  </a:solidFill>
                  <a:latin typeface="Arial" pitchFamily="34" charset="0"/>
                  <a:cs typeface="Arial" pitchFamily="34" charset="0"/>
                </a:rPr>
                <a:t>get</a:t>
              </a:r>
              <a:r>
                <a:rPr lang="bg-BG" sz="1600" dirty="0">
                  <a:solidFill>
                    <a:srgbClr val="003359"/>
                  </a:solidFill>
                  <a:latin typeface="Arial" pitchFamily="34" charset="0"/>
                  <a:cs typeface="Arial" pitchFamily="34" charset="0"/>
                </a:rPr>
                <a:t>/</a:t>
              </a:r>
              <a:r>
                <a:rPr lang="en-US" sz="1600" dirty="0">
                  <a:solidFill>
                    <a:srgbClr val="003359"/>
                  </a:solidFill>
                  <a:latin typeface="Arial" pitchFamily="34" charset="0"/>
                  <a:cs typeface="Arial" pitchFamily="34" charset="0"/>
                </a:rPr>
                <a:t>by</a:t>
              </a:r>
              <a:endParaRPr lang="en-US" sz="1600" i="0" dirty="0">
                <a:solidFill>
                  <a:srgbClr val="003359"/>
                </a:solidFill>
                <a:latin typeface="Arial" pitchFamily="34" charset="0"/>
                <a:cs typeface="Arial" pitchFamily="34" charset="0"/>
              </a:endParaRPr>
            </a:p>
          </p:txBody>
        </p:sp>
      </p:grpSp>
      <p:sp>
        <p:nvSpPr>
          <p:cNvPr id="7" name="TextBox 6"/>
          <p:cNvSpPr txBox="1"/>
          <p:nvPr/>
        </p:nvSpPr>
        <p:spPr>
          <a:xfrm>
            <a:off x="1781947" y="2424570"/>
            <a:ext cx="320922" cy="306000"/>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A</a:t>
            </a:r>
            <a:endParaRPr lang="en-US" sz="1600" dirty="0">
              <a:solidFill>
                <a:srgbClr val="003359"/>
              </a:solidFill>
              <a:latin typeface="Arial" pitchFamily="34" charset="0"/>
              <a:cs typeface="Arial" pitchFamily="34" charset="0"/>
            </a:endParaRPr>
          </a:p>
        </p:txBody>
      </p:sp>
      <p:sp>
        <p:nvSpPr>
          <p:cNvPr id="20" name="TextBox 19"/>
          <p:cNvSpPr txBox="1"/>
          <p:nvPr/>
        </p:nvSpPr>
        <p:spPr>
          <a:xfrm>
            <a:off x="1783427" y="4456804"/>
            <a:ext cx="332142" cy="306000"/>
          </a:xfrm>
          <a:prstGeom prst="rect">
            <a:avLst/>
          </a:prstGeom>
          <a:noFill/>
        </p:spPr>
        <p:txBody>
          <a:bodyPr wrap="none" rtlCol="0">
            <a:spAutoFit/>
          </a:bodyPr>
          <a:lstStyle/>
          <a:p>
            <a:r>
              <a:rPr lang="en-US" sz="1600" dirty="0">
                <a:latin typeface="Arial" pitchFamily="34" charset="0"/>
                <a:cs typeface="Arial" pitchFamily="34" charset="0"/>
              </a:rPr>
              <a:t>C</a:t>
            </a:r>
          </a:p>
        </p:txBody>
      </p:sp>
      <p:sp>
        <p:nvSpPr>
          <p:cNvPr id="8" name="TextBox 7"/>
          <p:cNvSpPr txBox="1"/>
          <p:nvPr/>
        </p:nvSpPr>
        <p:spPr>
          <a:xfrm>
            <a:off x="4643078" y="2420912"/>
            <a:ext cx="332844" cy="306000"/>
          </a:xfrm>
          <a:prstGeom prst="rect">
            <a:avLst/>
          </a:prstGeom>
          <a:noFill/>
        </p:spPr>
        <p:txBody>
          <a:bodyPr wrap="none" rtlCol="0">
            <a:spAutoFit/>
          </a:bodyPr>
          <a:lstStyle/>
          <a:p>
            <a:r>
              <a:rPr lang="en-US" sz="1600" dirty="0" smtClean="0">
                <a:latin typeface="Arial" pitchFamily="34" charset="0"/>
                <a:cs typeface="Arial" pitchFamily="34" charset="0"/>
              </a:rPr>
              <a:t>B</a:t>
            </a:r>
            <a:endParaRPr lang="en-US" sz="1600" dirty="0">
              <a:latin typeface="Arial" pitchFamily="34" charset="0"/>
              <a:cs typeface="Arial" pitchFamily="34" charset="0"/>
            </a:endParaRPr>
          </a:p>
        </p:txBody>
      </p:sp>
      <p:sp>
        <p:nvSpPr>
          <p:cNvPr id="19" name="TextBox 18"/>
          <p:cNvSpPr txBox="1"/>
          <p:nvPr/>
        </p:nvSpPr>
        <p:spPr>
          <a:xfrm>
            <a:off x="4642470" y="4459979"/>
            <a:ext cx="332142" cy="306000"/>
          </a:xfrm>
          <a:prstGeom prst="rect">
            <a:avLst/>
          </a:prstGeom>
          <a:noFill/>
        </p:spPr>
        <p:txBody>
          <a:bodyPr wrap="none" rtlCol="0">
            <a:spAutoFit/>
          </a:bodyPr>
          <a:lstStyle/>
          <a:p>
            <a:r>
              <a:rPr lang="en-US" sz="1600" dirty="0" smtClean="0">
                <a:latin typeface="Arial" pitchFamily="34" charset="0"/>
                <a:cs typeface="Arial" pitchFamily="34" charset="0"/>
              </a:rPr>
              <a:t>D</a:t>
            </a:r>
            <a:endParaRPr lang="en-US" sz="1600" dirty="0">
              <a:latin typeface="Arial" pitchFamily="34" charset="0"/>
              <a:cs typeface="Arial" pitchFamily="34" charset="0"/>
            </a:endParaRPr>
          </a:p>
        </p:txBody>
      </p:sp>
      <p:sp>
        <p:nvSpPr>
          <p:cNvPr id="28" name="Rectangle 27"/>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8423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2.2: Practice</a:t>
            </a:r>
            <a:endParaRPr lang="en-GB" dirty="0">
              <a:latin typeface="Arial" pitchFamily="34" charset="0"/>
              <a:cs typeface="Arial" pitchFamily="34" charset="0"/>
            </a:endParaRPr>
          </a:p>
        </p:txBody>
      </p:sp>
      <p:pic>
        <p:nvPicPr>
          <p:cNvPr id="73" name="Picture 7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76468" y="850123"/>
            <a:ext cx="2718000" cy="1800200"/>
          </a:xfrm>
          <a:prstGeom prst="rect">
            <a:avLst/>
          </a:prstGeom>
        </p:spPr>
      </p:pic>
      <p:pic>
        <p:nvPicPr>
          <p:cNvPr id="74" name="Picture 7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642470" y="850123"/>
            <a:ext cx="2718000" cy="1800978"/>
          </a:xfrm>
          <a:prstGeom prst="rect">
            <a:avLst/>
          </a:prstGeom>
        </p:spPr>
      </p:pic>
      <p:pic>
        <p:nvPicPr>
          <p:cNvPr id="75" name="Picture 7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776468" y="2918700"/>
            <a:ext cx="2718000" cy="1711348"/>
          </a:xfrm>
          <a:prstGeom prst="rect">
            <a:avLst/>
          </a:prstGeom>
        </p:spPr>
      </p:pic>
      <p:pic>
        <p:nvPicPr>
          <p:cNvPr id="76" name="Picture 7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42470" y="2918699"/>
            <a:ext cx="2718000" cy="1815540"/>
          </a:xfrm>
          <a:prstGeom prst="rect">
            <a:avLst/>
          </a:prstGeom>
        </p:spPr>
      </p:pic>
      <p:grpSp>
        <p:nvGrpSpPr>
          <p:cNvPr id="32" name="Group 31"/>
          <p:cNvGrpSpPr/>
          <p:nvPr/>
        </p:nvGrpSpPr>
        <p:grpSpPr>
          <a:xfrm>
            <a:off x="1776468" y="2438375"/>
            <a:ext cx="2719387" cy="304800"/>
            <a:chOff x="828674" y="2504451"/>
            <a:chExt cx="2717800" cy="304800"/>
          </a:xfrm>
        </p:grpSpPr>
        <p:pic>
          <p:nvPicPr>
            <p:cNvPr id="33" name="Picture 32"/>
            <p:cNvPicPr>
              <a:picLocks noChangeAspect="1"/>
            </p:cNvPicPr>
            <p:nvPr/>
          </p:nvPicPr>
          <p:blipFill>
            <a:blip r:embed="rId7"/>
            <a:stretch>
              <a:fillRect/>
            </a:stretch>
          </p:blipFill>
          <p:spPr>
            <a:xfrm>
              <a:off x="828674" y="2504451"/>
              <a:ext cx="2717800" cy="304800"/>
            </a:xfrm>
            <a:prstGeom prst="rect">
              <a:avLst/>
            </a:prstGeom>
          </p:spPr>
        </p:pic>
        <p:sp>
          <p:nvSpPr>
            <p:cNvPr id="34" name="TextBox 33"/>
            <p:cNvSpPr txBox="1"/>
            <p:nvPr/>
          </p:nvSpPr>
          <p:spPr>
            <a:xfrm>
              <a:off x="868891" y="2580651"/>
              <a:ext cx="2637367" cy="152400"/>
            </a:xfrm>
            <a:prstGeom prst="rect">
              <a:avLst/>
            </a:prstGeom>
          </p:spPr>
          <p:txBody>
            <a:bodyPr wrap="square" lIns="0" tIns="0" rIns="0" bIns="0" rtlCol="0" anchor="ctr">
              <a:noAutofit/>
            </a:bodyPr>
            <a:lstStyle/>
            <a:p>
              <a:pPr algn="ctr"/>
              <a:r>
                <a:rPr lang="en-US" sz="1600" dirty="0">
                  <a:solidFill>
                    <a:srgbClr val="003359"/>
                  </a:solidFill>
                  <a:latin typeface="Arial" pitchFamily="34" charset="0"/>
                  <a:cs typeface="Arial" pitchFamily="34" charset="0"/>
                </a:rPr>
                <a:t>We</a:t>
              </a:r>
              <a:r>
                <a:rPr lang="bg-BG" sz="1600" dirty="0">
                  <a:solidFill>
                    <a:srgbClr val="003359"/>
                  </a:solidFill>
                  <a:latin typeface="Arial" pitchFamily="34" charset="0"/>
                  <a:cs typeface="Arial" pitchFamily="34" charset="0"/>
                </a:rPr>
                <a:t>/</a:t>
              </a:r>
              <a:r>
                <a:rPr lang="en-US" sz="1600" dirty="0">
                  <a:solidFill>
                    <a:srgbClr val="003359"/>
                  </a:solidFill>
                  <a:latin typeface="Arial" pitchFamily="34" charset="0"/>
                  <a:cs typeface="Arial" pitchFamily="34" charset="0"/>
                </a:rPr>
                <a:t>to the hotel</a:t>
              </a:r>
              <a:endParaRPr lang="en-US" sz="1600" i="0" dirty="0">
                <a:solidFill>
                  <a:srgbClr val="003359"/>
                </a:solidFill>
                <a:latin typeface="Arial" pitchFamily="34" charset="0"/>
                <a:cs typeface="Arial" pitchFamily="34" charset="0"/>
              </a:endParaRPr>
            </a:p>
          </p:txBody>
        </p:sp>
      </p:grpSp>
      <p:sp>
        <p:nvSpPr>
          <p:cNvPr id="35" name="TextBox 34"/>
          <p:cNvSpPr txBox="1"/>
          <p:nvPr/>
        </p:nvSpPr>
        <p:spPr>
          <a:xfrm>
            <a:off x="1781947" y="2424570"/>
            <a:ext cx="320922" cy="306000"/>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A</a:t>
            </a:r>
            <a:endParaRPr lang="en-US" sz="1600" dirty="0">
              <a:solidFill>
                <a:srgbClr val="003359"/>
              </a:solidFill>
              <a:latin typeface="Arial" pitchFamily="34" charset="0"/>
              <a:cs typeface="Arial" pitchFamily="34" charset="0"/>
            </a:endParaRPr>
          </a:p>
        </p:txBody>
      </p:sp>
      <p:grpSp>
        <p:nvGrpSpPr>
          <p:cNvPr id="39" name="Group 38"/>
          <p:cNvGrpSpPr/>
          <p:nvPr/>
        </p:nvGrpSpPr>
        <p:grpSpPr>
          <a:xfrm>
            <a:off x="4642470" y="2438375"/>
            <a:ext cx="2718000" cy="304800"/>
            <a:chOff x="823892" y="2504451"/>
            <a:chExt cx="2717800" cy="304800"/>
          </a:xfrm>
        </p:grpSpPr>
        <p:pic>
          <p:nvPicPr>
            <p:cNvPr id="40" name="Picture 39"/>
            <p:cNvPicPr>
              <a:picLocks noChangeAspect="1"/>
            </p:cNvPicPr>
            <p:nvPr/>
          </p:nvPicPr>
          <p:blipFill>
            <a:blip r:embed="rId7"/>
            <a:stretch>
              <a:fillRect/>
            </a:stretch>
          </p:blipFill>
          <p:spPr>
            <a:xfrm>
              <a:off x="823892" y="2504451"/>
              <a:ext cx="2717800" cy="304800"/>
            </a:xfrm>
            <a:prstGeom prst="rect">
              <a:avLst/>
            </a:prstGeom>
          </p:spPr>
        </p:pic>
        <p:sp>
          <p:nvSpPr>
            <p:cNvPr id="41" name="TextBox 40"/>
            <p:cNvSpPr txBox="1"/>
            <p:nvPr/>
          </p:nvSpPr>
          <p:spPr>
            <a:xfrm>
              <a:off x="868891" y="2580651"/>
              <a:ext cx="2637367" cy="152400"/>
            </a:xfrm>
            <a:prstGeom prst="rect">
              <a:avLst/>
            </a:prstGeom>
          </p:spPr>
          <p:txBody>
            <a:bodyPr wrap="square" lIns="0" tIns="0" rIns="0" bIns="0" rtlCol="0" anchor="ctr">
              <a:noAutofit/>
            </a:bodyPr>
            <a:lstStyle/>
            <a:p>
              <a:pPr algn="ctr"/>
              <a:r>
                <a:rPr lang="en-US" sz="1600" dirty="0">
                  <a:solidFill>
                    <a:srgbClr val="003359"/>
                  </a:solidFill>
                  <a:latin typeface="Arial" pitchFamily="34" charset="0"/>
                  <a:cs typeface="Arial" pitchFamily="34" charset="0"/>
                </a:rPr>
                <a:t>Mary</a:t>
              </a:r>
              <a:r>
                <a:rPr lang="bg-BG" sz="1600" dirty="0">
                  <a:solidFill>
                    <a:srgbClr val="003359"/>
                  </a:solidFill>
                  <a:latin typeface="Arial" pitchFamily="34" charset="0"/>
                  <a:cs typeface="Arial" pitchFamily="34" charset="0"/>
                </a:rPr>
                <a:t>/</a:t>
              </a:r>
              <a:r>
                <a:rPr lang="en-US" sz="1600" dirty="0">
                  <a:solidFill>
                    <a:srgbClr val="003359"/>
                  </a:solidFill>
                  <a:latin typeface="Arial" pitchFamily="34" charset="0"/>
                  <a:cs typeface="Arial" pitchFamily="34" charset="0"/>
                </a:rPr>
                <a:t>to the airport</a:t>
              </a:r>
              <a:endParaRPr lang="en-US" sz="1600" i="0" dirty="0">
                <a:solidFill>
                  <a:srgbClr val="003359"/>
                </a:solidFill>
                <a:latin typeface="Arial" pitchFamily="34" charset="0"/>
                <a:cs typeface="Arial" pitchFamily="34" charset="0"/>
              </a:endParaRPr>
            </a:p>
          </p:txBody>
        </p:sp>
      </p:grpSp>
      <p:sp>
        <p:nvSpPr>
          <p:cNvPr id="42" name="TextBox 41"/>
          <p:cNvSpPr txBox="1"/>
          <p:nvPr/>
        </p:nvSpPr>
        <p:spPr>
          <a:xfrm>
            <a:off x="4643078" y="2420912"/>
            <a:ext cx="332844" cy="306000"/>
          </a:xfrm>
          <a:prstGeom prst="rect">
            <a:avLst/>
          </a:prstGeom>
          <a:noFill/>
        </p:spPr>
        <p:txBody>
          <a:bodyPr wrap="none" rtlCol="0">
            <a:spAutoFit/>
          </a:bodyPr>
          <a:lstStyle/>
          <a:p>
            <a:r>
              <a:rPr lang="en-US" sz="1600" dirty="0" smtClean="0">
                <a:latin typeface="Arial" pitchFamily="34" charset="0"/>
                <a:cs typeface="Arial" pitchFamily="34" charset="0"/>
              </a:rPr>
              <a:t>B</a:t>
            </a:r>
            <a:endParaRPr lang="en-US" sz="1600" dirty="0">
              <a:latin typeface="Arial" pitchFamily="34" charset="0"/>
              <a:cs typeface="Arial" pitchFamily="34" charset="0"/>
            </a:endParaRPr>
          </a:p>
        </p:txBody>
      </p:sp>
      <p:grpSp>
        <p:nvGrpSpPr>
          <p:cNvPr id="43" name="Group 42"/>
          <p:cNvGrpSpPr/>
          <p:nvPr/>
        </p:nvGrpSpPr>
        <p:grpSpPr>
          <a:xfrm>
            <a:off x="1776468" y="4477647"/>
            <a:ext cx="2718000" cy="304800"/>
            <a:chOff x="828674" y="2504451"/>
            <a:chExt cx="2717800" cy="304800"/>
          </a:xfrm>
        </p:grpSpPr>
        <p:pic>
          <p:nvPicPr>
            <p:cNvPr id="44" name="Picture 43"/>
            <p:cNvPicPr>
              <a:picLocks noChangeAspect="1"/>
            </p:cNvPicPr>
            <p:nvPr/>
          </p:nvPicPr>
          <p:blipFill>
            <a:blip r:embed="rId7"/>
            <a:stretch>
              <a:fillRect/>
            </a:stretch>
          </p:blipFill>
          <p:spPr>
            <a:xfrm>
              <a:off x="828674" y="2504451"/>
              <a:ext cx="2717800" cy="304800"/>
            </a:xfrm>
            <a:prstGeom prst="rect">
              <a:avLst/>
            </a:prstGeom>
          </p:spPr>
        </p:pic>
        <p:sp>
          <p:nvSpPr>
            <p:cNvPr id="45" name="TextBox 44"/>
            <p:cNvSpPr txBox="1"/>
            <p:nvPr/>
          </p:nvSpPr>
          <p:spPr>
            <a:xfrm>
              <a:off x="868891" y="2580651"/>
              <a:ext cx="2637367" cy="152400"/>
            </a:xfrm>
            <a:prstGeom prst="rect">
              <a:avLst/>
            </a:prstGeom>
          </p:spPr>
          <p:txBody>
            <a:bodyPr wrap="square" lIns="0" tIns="0" rIns="0" bIns="0" rtlCol="0" anchor="ctr">
              <a:noAutofit/>
            </a:bodyPr>
            <a:lstStyle/>
            <a:p>
              <a:pPr algn="ctr"/>
              <a:r>
                <a:rPr lang="en-US" sz="1600" dirty="0">
                  <a:solidFill>
                    <a:srgbClr val="003359"/>
                  </a:solidFill>
                  <a:latin typeface="Arial" pitchFamily="34" charset="0"/>
                  <a:cs typeface="Arial" pitchFamily="34" charset="0"/>
                </a:rPr>
                <a:t>He</a:t>
              </a:r>
              <a:r>
                <a:rPr lang="bg-BG" sz="1600" dirty="0">
                  <a:solidFill>
                    <a:srgbClr val="003359"/>
                  </a:solidFill>
                  <a:latin typeface="Arial" pitchFamily="34" charset="0"/>
                  <a:cs typeface="Arial" pitchFamily="34" charset="0"/>
                </a:rPr>
                <a:t>/</a:t>
              </a:r>
              <a:r>
                <a:rPr lang="en-US" sz="1600" dirty="0">
                  <a:solidFill>
                    <a:srgbClr val="003359"/>
                  </a:solidFill>
                  <a:latin typeface="Arial" pitchFamily="34" charset="0"/>
                  <a:cs typeface="Arial" pitchFamily="34" charset="0"/>
                </a:rPr>
                <a:t>to the </a:t>
              </a:r>
              <a:r>
                <a:rPr lang="en-US" sz="1600" dirty="0" smtClean="0">
                  <a:solidFill>
                    <a:srgbClr val="003359"/>
                  </a:solidFill>
                  <a:latin typeface="Arial" pitchFamily="34" charset="0"/>
                  <a:cs typeface="Arial" pitchFamily="34" charset="0"/>
                </a:rPr>
                <a:t>mall</a:t>
              </a:r>
              <a:endParaRPr lang="en-US" sz="1600" dirty="0">
                <a:solidFill>
                  <a:srgbClr val="003359"/>
                </a:solidFill>
                <a:latin typeface="Arial" pitchFamily="34" charset="0"/>
                <a:cs typeface="Arial" pitchFamily="34" charset="0"/>
              </a:endParaRPr>
            </a:p>
          </p:txBody>
        </p:sp>
      </p:grpSp>
      <p:sp>
        <p:nvSpPr>
          <p:cNvPr id="46" name="TextBox 45"/>
          <p:cNvSpPr txBox="1"/>
          <p:nvPr/>
        </p:nvSpPr>
        <p:spPr>
          <a:xfrm>
            <a:off x="1783427" y="4456804"/>
            <a:ext cx="332142" cy="306000"/>
          </a:xfrm>
          <a:prstGeom prst="rect">
            <a:avLst/>
          </a:prstGeom>
          <a:noFill/>
        </p:spPr>
        <p:txBody>
          <a:bodyPr wrap="none" rtlCol="0">
            <a:spAutoFit/>
          </a:bodyPr>
          <a:lstStyle/>
          <a:p>
            <a:r>
              <a:rPr lang="en-US" sz="1600" dirty="0">
                <a:latin typeface="Arial" pitchFamily="34" charset="0"/>
                <a:cs typeface="Arial" pitchFamily="34" charset="0"/>
              </a:rPr>
              <a:t>C</a:t>
            </a:r>
          </a:p>
        </p:txBody>
      </p:sp>
      <p:grpSp>
        <p:nvGrpSpPr>
          <p:cNvPr id="47" name="Group 46"/>
          <p:cNvGrpSpPr/>
          <p:nvPr/>
        </p:nvGrpSpPr>
        <p:grpSpPr>
          <a:xfrm>
            <a:off x="4642470" y="4477647"/>
            <a:ext cx="2718000" cy="304800"/>
            <a:chOff x="828674" y="2504451"/>
            <a:chExt cx="2717800" cy="304800"/>
          </a:xfrm>
        </p:grpSpPr>
        <p:pic>
          <p:nvPicPr>
            <p:cNvPr id="48" name="Picture 47"/>
            <p:cNvPicPr>
              <a:picLocks noChangeAspect="1"/>
            </p:cNvPicPr>
            <p:nvPr/>
          </p:nvPicPr>
          <p:blipFill>
            <a:blip r:embed="rId7"/>
            <a:stretch>
              <a:fillRect/>
            </a:stretch>
          </p:blipFill>
          <p:spPr>
            <a:xfrm>
              <a:off x="828674" y="2504451"/>
              <a:ext cx="2717800" cy="304800"/>
            </a:xfrm>
            <a:prstGeom prst="rect">
              <a:avLst/>
            </a:prstGeom>
          </p:spPr>
        </p:pic>
        <p:sp>
          <p:nvSpPr>
            <p:cNvPr id="49" name="TextBox 48"/>
            <p:cNvSpPr txBox="1"/>
            <p:nvPr/>
          </p:nvSpPr>
          <p:spPr>
            <a:xfrm>
              <a:off x="868891" y="2580651"/>
              <a:ext cx="2637367" cy="152400"/>
            </a:xfrm>
            <a:prstGeom prst="rect">
              <a:avLst/>
            </a:prstGeom>
          </p:spPr>
          <p:txBody>
            <a:bodyPr wrap="square" lIns="0" tIns="0" rIns="0" bIns="0" rtlCol="0" anchor="ctr">
              <a:noAutofit/>
            </a:bodyPr>
            <a:lstStyle/>
            <a:p>
              <a:pPr algn="ctr"/>
              <a:r>
                <a:rPr lang="en-US" sz="1600" dirty="0" smtClean="0">
                  <a:solidFill>
                    <a:srgbClr val="003359"/>
                  </a:solidFill>
                  <a:latin typeface="Arial" pitchFamily="34" charset="0"/>
                  <a:cs typeface="Arial" pitchFamily="34" charset="0"/>
                </a:rPr>
                <a:t>   Paolo</a:t>
              </a:r>
              <a:r>
                <a:rPr lang="bg-BG" sz="1600" dirty="0">
                  <a:solidFill>
                    <a:srgbClr val="003359"/>
                  </a:solidFill>
                  <a:latin typeface="Arial" pitchFamily="34" charset="0"/>
                  <a:cs typeface="Arial" pitchFamily="34" charset="0"/>
                </a:rPr>
                <a:t>/</a:t>
              </a:r>
              <a:r>
                <a:rPr lang="en-US" sz="1600" dirty="0">
                  <a:solidFill>
                    <a:srgbClr val="003359"/>
                  </a:solidFill>
                  <a:latin typeface="Arial" pitchFamily="34" charset="0"/>
                  <a:cs typeface="Arial" pitchFamily="34" charset="0"/>
                </a:rPr>
                <a:t>to work every day</a:t>
              </a:r>
              <a:endParaRPr lang="en-US" sz="1600" i="0" dirty="0">
                <a:solidFill>
                  <a:srgbClr val="003359"/>
                </a:solidFill>
                <a:latin typeface="Arial" pitchFamily="34" charset="0"/>
                <a:cs typeface="Arial" pitchFamily="34" charset="0"/>
              </a:endParaRPr>
            </a:p>
          </p:txBody>
        </p:sp>
      </p:grpSp>
      <p:sp>
        <p:nvSpPr>
          <p:cNvPr id="50" name="TextBox 49"/>
          <p:cNvSpPr txBox="1"/>
          <p:nvPr/>
        </p:nvSpPr>
        <p:spPr>
          <a:xfrm>
            <a:off x="4642470" y="4459979"/>
            <a:ext cx="332142" cy="306000"/>
          </a:xfrm>
          <a:prstGeom prst="rect">
            <a:avLst/>
          </a:prstGeom>
          <a:noFill/>
        </p:spPr>
        <p:txBody>
          <a:bodyPr wrap="none" rtlCol="0">
            <a:spAutoFit/>
          </a:bodyPr>
          <a:lstStyle/>
          <a:p>
            <a:r>
              <a:rPr lang="en-US" sz="1600" dirty="0" smtClean="0">
                <a:latin typeface="Arial" pitchFamily="34" charset="0"/>
                <a:cs typeface="Arial" pitchFamily="34" charset="0"/>
              </a:rPr>
              <a:t>D</a:t>
            </a:r>
            <a:endParaRPr lang="en-US" sz="1600" dirty="0">
              <a:latin typeface="Arial" pitchFamily="34" charset="0"/>
              <a:cs typeface="Arial" pitchFamily="34" charset="0"/>
            </a:endParaRPr>
          </a:p>
        </p:txBody>
      </p:sp>
      <p:sp>
        <p:nvSpPr>
          <p:cNvPr id="28" name="Rectangle 27"/>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5154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28159" y="850899"/>
            <a:ext cx="4860242" cy="3931433"/>
          </a:xfrm>
          <a:prstGeom prst="rect">
            <a:avLst/>
          </a:prstGeom>
        </p:spPr>
      </p:pic>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2.2: Extension</a:t>
            </a:r>
            <a:endParaRPr lang="en-GB" dirty="0">
              <a:latin typeface="Arial" pitchFamily="34" charset="0"/>
              <a:cs typeface="Arial" pitchFamily="34" charset="0"/>
            </a:endParaRPr>
          </a:p>
        </p:txBody>
      </p:sp>
      <p:pic>
        <p:nvPicPr>
          <p:cNvPr id="36" name="Picture 3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8774" y="850899"/>
            <a:ext cx="2708275" cy="1860707"/>
          </a:xfrm>
          <a:prstGeom prst="rect">
            <a:avLst/>
          </a:prstGeom>
        </p:spPr>
      </p:pic>
      <p:grpSp>
        <p:nvGrpSpPr>
          <p:cNvPr id="38" name="Group 37"/>
          <p:cNvGrpSpPr/>
          <p:nvPr/>
        </p:nvGrpSpPr>
        <p:grpSpPr>
          <a:xfrm>
            <a:off x="3281679" y="3436779"/>
            <a:ext cx="1971675" cy="875013"/>
            <a:chOff x="2355850" y="2065337"/>
            <a:chExt cx="1971675" cy="875013"/>
          </a:xfrm>
        </p:grpSpPr>
        <p:sp>
          <p:nvSpPr>
            <p:cNvPr id="39" name="TextBox 38"/>
            <p:cNvSpPr txBox="1"/>
            <p:nvPr/>
          </p:nvSpPr>
          <p:spPr>
            <a:xfrm>
              <a:off x="2355850" y="2292350"/>
              <a:ext cx="1971675"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Do you like the train?</a:t>
              </a:r>
              <a:endParaRPr lang="en-US" sz="1600" u="dotted" dirty="0">
                <a:solidFill>
                  <a:srgbClr val="003359"/>
                </a:solidFill>
                <a:latin typeface="Arial" pitchFamily="34" charset="0"/>
                <a:cs typeface="Arial" pitchFamily="34" charset="0"/>
              </a:endParaRPr>
            </a:p>
          </p:txBody>
        </p:sp>
        <p:sp>
          <p:nvSpPr>
            <p:cNvPr id="40" name="Right Triangle 39"/>
            <p:cNvSpPr/>
            <p:nvPr/>
          </p:nvSpPr>
          <p:spPr>
            <a:xfrm flipH="1">
              <a:off x="4095751" y="2065337"/>
              <a:ext cx="146051" cy="146051"/>
            </a:xfrm>
            <a:prstGeom prst="rtTriangle">
              <a:avLst/>
            </a:prstGeom>
            <a:solidFill>
              <a:srgbClr val="F9B1BA"/>
            </a:solidFill>
            <a:ln>
              <a:solidFill>
                <a:srgbClr val="F9B1B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41" name="Group 40"/>
          <p:cNvGrpSpPr/>
          <p:nvPr/>
        </p:nvGrpSpPr>
        <p:grpSpPr>
          <a:xfrm>
            <a:off x="6733696" y="3353277"/>
            <a:ext cx="1972800" cy="870249"/>
            <a:chOff x="3155951" y="2792414"/>
            <a:chExt cx="1972800" cy="870249"/>
          </a:xfrm>
          <a:solidFill>
            <a:srgbClr val="D0ECF3"/>
          </a:solidFill>
        </p:grpSpPr>
        <p:sp>
          <p:nvSpPr>
            <p:cNvPr id="42" name="TextBox 41"/>
            <p:cNvSpPr txBox="1"/>
            <p:nvPr/>
          </p:nvSpPr>
          <p:spPr>
            <a:xfrm flipH="1">
              <a:off x="3155951" y="3014663"/>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dirty="0">
                <a:solidFill>
                  <a:srgbClr val="003359"/>
                </a:solidFill>
                <a:latin typeface="Arial" pitchFamily="34" charset="0"/>
                <a:cs typeface="Arial" pitchFamily="34" charset="0"/>
              </a:endParaRPr>
            </a:p>
          </p:txBody>
        </p:sp>
        <p:sp>
          <p:nvSpPr>
            <p:cNvPr id="43" name="Right Triangle 42"/>
            <p:cNvSpPr/>
            <p:nvPr/>
          </p:nvSpPr>
          <p:spPr>
            <a:xfrm>
              <a:off x="4269564" y="2792414"/>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18" name="Rectangle 17"/>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899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2.2: Extension</a:t>
            </a:r>
            <a:endParaRPr lang="en-GB" dirty="0">
              <a:latin typeface="Arial" pitchFamily="34" charset="0"/>
              <a:cs typeface="Arial" pitchFamily="34" charset="0"/>
            </a:endParaRPr>
          </a:p>
        </p:txBody>
      </p:sp>
      <p:pic>
        <p:nvPicPr>
          <p:cNvPr id="25" name="Picture 2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81800" y="2910307"/>
            <a:ext cx="2006599" cy="1872000"/>
          </a:xfrm>
          <a:prstGeom prst="rect">
            <a:avLst/>
          </a:prstGeom>
        </p:spPr>
      </p:pic>
      <p:pic>
        <p:nvPicPr>
          <p:cNvPr id="28" name="Picture 2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501900" y="850901"/>
            <a:ext cx="1997075" cy="1872000"/>
          </a:xfrm>
          <a:prstGeom prst="rect">
            <a:avLst/>
          </a:prstGeom>
        </p:spPr>
      </p:pic>
      <p:pic>
        <p:nvPicPr>
          <p:cNvPr id="30" name="Picture 2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641849" y="850901"/>
            <a:ext cx="1997075" cy="1872000"/>
          </a:xfrm>
          <a:prstGeom prst="rect">
            <a:avLst/>
          </a:prstGeom>
        </p:spPr>
      </p:pic>
      <p:pic>
        <p:nvPicPr>
          <p:cNvPr id="31" name="Picture 3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358773" y="850901"/>
            <a:ext cx="1993899" cy="1873250"/>
          </a:xfrm>
          <a:prstGeom prst="rect">
            <a:avLst/>
          </a:prstGeom>
        </p:spPr>
      </p:pic>
      <p:pic>
        <p:nvPicPr>
          <p:cNvPr id="32" name="Picture 3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58821" y="2910307"/>
            <a:ext cx="1993851" cy="1872000"/>
          </a:xfrm>
          <a:prstGeom prst="rect">
            <a:avLst/>
          </a:prstGeom>
        </p:spPr>
      </p:pic>
      <p:pic>
        <p:nvPicPr>
          <p:cNvPr id="33" name="Picture 32"/>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781801" y="850901"/>
            <a:ext cx="2006598" cy="1872000"/>
          </a:xfrm>
          <a:prstGeom prst="rect">
            <a:avLst/>
          </a:prstGeom>
        </p:spPr>
      </p:pic>
      <p:pic>
        <p:nvPicPr>
          <p:cNvPr id="20" name="Picture 19"/>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641849" y="2910306"/>
            <a:ext cx="1997075" cy="1872001"/>
          </a:xfrm>
          <a:prstGeom prst="rect">
            <a:avLst/>
          </a:prstGeom>
        </p:spPr>
      </p:pic>
      <p:pic>
        <p:nvPicPr>
          <p:cNvPr id="2" name="Picture 1"/>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2501900" y="2910307"/>
            <a:ext cx="1997076" cy="1872000"/>
          </a:xfrm>
          <a:prstGeom prst="rect">
            <a:avLst/>
          </a:prstGeom>
        </p:spPr>
      </p:pic>
      <p:sp>
        <p:nvSpPr>
          <p:cNvPr id="16" name="Rectangle 15"/>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62674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8"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2.2: Feedback</a:t>
            </a:r>
            <a:endParaRPr lang="en-GB" dirty="0">
              <a:latin typeface="Arial" pitchFamily="34" charset="0"/>
              <a:cs typeface="Arial" pitchFamily="34" charset="0"/>
            </a:endParaRPr>
          </a:p>
        </p:txBody>
      </p:sp>
      <p:grpSp>
        <p:nvGrpSpPr>
          <p:cNvPr id="9" name="Group 8"/>
          <p:cNvGrpSpPr/>
          <p:nvPr/>
        </p:nvGrpSpPr>
        <p:grpSpPr>
          <a:xfrm>
            <a:off x="361949" y="863600"/>
            <a:ext cx="1997075" cy="1885950"/>
            <a:chOff x="361949" y="863600"/>
            <a:chExt cx="1997075" cy="1885950"/>
          </a:xfrm>
        </p:grpSpPr>
        <p:sp>
          <p:nvSpPr>
            <p:cNvPr id="10" name="Rectangle 9"/>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1" name="Rectangle 10"/>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2" name="Rectangle 11"/>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3" name="Rectangle 12"/>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4" name="Rectangle 13"/>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5" name="TextBox 14"/>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1</a:t>
              </a:r>
              <a:endParaRPr lang="en-US" sz="1400" b="1" i="0" dirty="0">
                <a:solidFill>
                  <a:schemeClr val="bg1"/>
                </a:solidFill>
                <a:latin typeface="Arial" pitchFamily="34" charset="0"/>
                <a:cs typeface="Arial" pitchFamily="34" charset="0"/>
              </a:endParaRPr>
            </a:p>
          </p:txBody>
        </p:sp>
        <p:sp>
          <p:nvSpPr>
            <p:cNvPr id="16" name="TextBox 15"/>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17" name="TextBox 16"/>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18" name="TextBox 17"/>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19" name="TextBox 18"/>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20" name="Rectangle 19"/>
          <p:cNvSpPr/>
          <p:nvPr/>
        </p:nvSpPr>
        <p:spPr>
          <a:xfrm>
            <a:off x="361949" y="2889250"/>
            <a:ext cx="8420101" cy="18923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nvGrpSpPr>
          <p:cNvPr id="21" name="Group 20"/>
          <p:cNvGrpSpPr/>
          <p:nvPr/>
        </p:nvGrpSpPr>
        <p:grpSpPr>
          <a:xfrm>
            <a:off x="2501899" y="863600"/>
            <a:ext cx="1997075" cy="1885950"/>
            <a:chOff x="361949" y="863600"/>
            <a:chExt cx="1997075" cy="1885950"/>
          </a:xfrm>
        </p:grpSpPr>
        <p:sp>
          <p:nvSpPr>
            <p:cNvPr id="22" name="Rectangle 21"/>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3" name="Rectangle 22"/>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4" name="Rectangle 23"/>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5" name="Rectangle 24"/>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Rectangle 25"/>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7" name="TextBox 26"/>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a:solidFill>
                    <a:schemeClr val="bg1"/>
                  </a:solidFill>
                  <a:latin typeface="Arial" pitchFamily="34" charset="0"/>
                  <a:cs typeface="Arial" pitchFamily="34" charset="0"/>
                </a:rPr>
                <a:t>Student</a:t>
              </a:r>
              <a:r>
                <a:rPr lang="en-US" sz="1400" b="1" i="0" baseline="0">
                  <a:solidFill>
                    <a:schemeClr val="bg1"/>
                  </a:solidFill>
                  <a:latin typeface="Arial" pitchFamily="34" charset="0"/>
                  <a:cs typeface="Arial" pitchFamily="34" charset="0"/>
                </a:rPr>
                <a:t> 2</a:t>
              </a:r>
              <a:endParaRPr lang="en-US" sz="1400" b="1" i="0">
                <a:solidFill>
                  <a:schemeClr val="bg1"/>
                </a:solidFill>
                <a:latin typeface="Arial" pitchFamily="34" charset="0"/>
                <a:cs typeface="Arial" pitchFamily="34" charset="0"/>
              </a:endParaRPr>
            </a:p>
          </p:txBody>
        </p:sp>
        <p:sp>
          <p:nvSpPr>
            <p:cNvPr id="28" name="TextBox 27"/>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29" name="TextBox 28"/>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30" name="TextBox 29"/>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31" name="TextBox 30"/>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32" name="Group 31"/>
          <p:cNvGrpSpPr/>
          <p:nvPr/>
        </p:nvGrpSpPr>
        <p:grpSpPr>
          <a:xfrm>
            <a:off x="4648199" y="863600"/>
            <a:ext cx="1997075" cy="1885950"/>
            <a:chOff x="361949" y="863600"/>
            <a:chExt cx="1997075" cy="1885950"/>
          </a:xfrm>
        </p:grpSpPr>
        <p:sp>
          <p:nvSpPr>
            <p:cNvPr id="33" name="Rectangle 32"/>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4" name="Rectangle 33"/>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Rectangle 34"/>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6" name="Rectangle 35"/>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7" name="Rectangle 36"/>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8" name="TextBox 37"/>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3</a:t>
              </a:r>
              <a:endParaRPr lang="en-US" sz="1400" b="1" i="0" dirty="0">
                <a:solidFill>
                  <a:schemeClr val="bg1"/>
                </a:solidFill>
                <a:latin typeface="Arial" pitchFamily="34" charset="0"/>
                <a:cs typeface="Arial" pitchFamily="34" charset="0"/>
              </a:endParaRPr>
            </a:p>
          </p:txBody>
        </p:sp>
        <p:sp>
          <p:nvSpPr>
            <p:cNvPr id="39" name="TextBox 38"/>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40" name="TextBox 39"/>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41" name="TextBox 40"/>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42" name="TextBox 41"/>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43" name="Group 42"/>
          <p:cNvGrpSpPr/>
          <p:nvPr/>
        </p:nvGrpSpPr>
        <p:grpSpPr>
          <a:xfrm>
            <a:off x="6788149" y="863600"/>
            <a:ext cx="1997075" cy="1885950"/>
            <a:chOff x="361949" y="863600"/>
            <a:chExt cx="1997075" cy="1885950"/>
          </a:xfrm>
        </p:grpSpPr>
        <p:sp>
          <p:nvSpPr>
            <p:cNvPr id="44" name="Rectangle 43"/>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5" name="Rectangle 44"/>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6" name="Rectangle 45"/>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7" name="Rectangle 46"/>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8" name="Rectangle 47"/>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9" name="TextBox 48"/>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4</a:t>
              </a:r>
              <a:endParaRPr lang="en-US" sz="1400" b="1" i="0" dirty="0">
                <a:solidFill>
                  <a:schemeClr val="bg1"/>
                </a:solidFill>
                <a:latin typeface="Arial" pitchFamily="34" charset="0"/>
                <a:cs typeface="Arial" pitchFamily="34" charset="0"/>
              </a:endParaRPr>
            </a:p>
          </p:txBody>
        </p:sp>
        <p:sp>
          <p:nvSpPr>
            <p:cNvPr id="50" name="TextBox 49"/>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51" name="TextBox 50"/>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52" name="TextBox 51"/>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53" name="TextBox 52"/>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54" name="TextBox 53"/>
          <p:cNvSpPr txBox="1"/>
          <p:nvPr/>
        </p:nvSpPr>
        <p:spPr>
          <a:xfrm>
            <a:off x="590550" y="304165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sp>
        <p:nvSpPr>
          <p:cNvPr id="58" name="Rectangle 57"/>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12975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3.1: Context Creation</a:t>
            </a:r>
            <a:endParaRPr lang="en-GB" dirty="0">
              <a:latin typeface="Arial" pitchFamily="34" charset="0"/>
              <a:cs typeface="Arial" pitchFamily="34" charset="0"/>
            </a:endParaRPr>
          </a:p>
        </p:txBody>
      </p:sp>
      <p:sp>
        <p:nvSpPr>
          <p:cNvPr id="15" name="TextBox 14"/>
          <p:cNvSpPr txBox="1"/>
          <p:nvPr/>
        </p:nvSpPr>
        <p:spPr>
          <a:xfrm>
            <a:off x="360577" y="767046"/>
            <a:ext cx="3875869" cy="1323439"/>
          </a:xfrm>
          <a:prstGeom prst="rect">
            <a:avLst/>
          </a:prstGeom>
          <a:noFill/>
        </p:spPr>
        <p:txBody>
          <a:bodyPr wrap="none" rtlCol="0">
            <a:spAutoFit/>
          </a:bodyPr>
          <a:lstStyle/>
          <a:p>
            <a:r>
              <a:rPr lang="en-US" sz="1600" dirty="0">
                <a:latin typeface="Arial" pitchFamily="34" charset="0"/>
                <a:cs typeface="Arial" pitchFamily="34" charset="0"/>
              </a:rPr>
              <a:t>Get </a:t>
            </a:r>
            <a:r>
              <a:rPr lang="en-US" sz="1600" u="dotted" dirty="0" smtClean="0">
                <a:latin typeface="Arial" pitchFamily="34" charset="0"/>
                <a:cs typeface="Arial" pitchFamily="34" charset="0"/>
              </a:rPr>
              <a:t>         </a:t>
            </a:r>
            <a:r>
              <a:rPr lang="en-US" sz="1600" dirty="0" smtClean="0">
                <a:latin typeface="Arial" pitchFamily="34" charset="0"/>
                <a:cs typeface="Arial" pitchFamily="34" charset="0"/>
              </a:rPr>
              <a:t> the </a:t>
            </a:r>
            <a:r>
              <a:rPr lang="en-US" sz="1600" dirty="0">
                <a:latin typeface="Arial" pitchFamily="34" charset="0"/>
                <a:cs typeface="Arial" pitchFamily="34" charset="0"/>
              </a:rPr>
              <a:t>taxi. </a:t>
            </a:r>
          </a:p>
          <a:p>
            <a:endParaRPr lang="en-US" sz="1600" dirty="0" smtClean="0">
              <a:latin typeface="Arial" pitchFamily="34" charset="0"/>
              <a:cs typeface="Arial" pitchFamily="34" charset="0"/>
            </a:endParaRPr>
          </a:p>
          <a:p>
            <a:r>
              <a:rPr lang="en-US" sz="1600" dirty="0" smtClean="0">
                <a:latin typeface="Arial" pitchFamily="34" charset="0"/>
                <a:cs typeface="Arial" pitchFamily="34" charset="0"/>
              </a:rPr>
              <a:t>We </a:t>
            </a:r>
            <a:r>
              <a:rPr lang="en-US" sz="1600" dirty="0">
                <a:latin typeface="Arial" pitchFamily="34" charset="0"/>
                <a:cs typeface="Arial" pitchFamily="34" charset="0"/>
              </a:rPr>
              <a:t>have to get </a:t>
            </a:r>
            <a:r>
              <a:rPr lang="en-US" sz="1600" u="dotted" dirty="0" smtClean="0">
                <a:latin typeface="Arial" pitchFamily="34" charset="0"/>
                <a:cs typeface="Arial" pitchFamily="34" charset="0"/>
              </a:rPr>
              <a:t>    </a:t>
            </a:r>
            <a:r>
              <a:rPr lang="en-US" sz="1600" dirty="0" smtClean="0">
                <a:latin typeface="Arial" pitchFamily="34" charset="0"/>
                <a:cs typeface="Arial" pitchFamily="34" charset="0"/>
              </a:rPr>
              <a:t> </a:t>
            </a:r>
            <a:r>
              <a:rPr lang="en-US" sz="1600" dirty="0">
                <a:latin typeface="Arial" pitchFamily="34" charset="0"/>
                <a:cs typeface="Arial" pitchFamily="34" charset="0"/>
              </a:rPr>
              <a:t>the bus at </a:t>
            </a:r>
            <a:r>
              <a:rPr lang="en-US" sz="1600" dirty="0" smtClean="0">
                <a:latin typeface="Arial" pitchFamily="34" charset="0"/>
                <a:cs typeface="Arial" pitchFamily="34" charset="0"/>
              </a:rPr>
              <a:t>4th </a:t>
            </a:r>
            <a:r>
              <a:rPr lang="en-US" sz="1600" dirty="0">
                <a:latin typeface="Arial" pitchFamily="34" charset="0"/>
                <a:cs typeface="Arial" pitchFamily="34" charset="0"/>
              </a:rPr>
              <a:t>Street.</a:t>
            </a:r>
          </a:p>
          <a:p>
            <a:endParaRPr lang="en-US" sz="1600" dirty="0" smtClean="0">
              <a:latin typeface="Arial" pitchFamily="34" charset="0"/>
              <a:cs typeface="Arial" pitchFamily="34" charset="0"/>
            </a:endParaRPr>
          </a:p>
          <a:p>
            <a:r>
              <a:rPr lang="en-US" sz="1600" dirty="0" smtClean="0">
                <a:latin typeface="Arial" pitchFamily="34" charset="0"/>
                <a:cs typeface="Arial" pitchFamily="34" charset="0"/>
              </a:rPr>
              <a:t>Let’s </a:t>
            </a:r>
            <a:r>
              <a:rPr lang="en-US" sz="1600" dirty="0">
                <a:latin typeface="Arial" pitchFamily="34" charset="0"/>
                <a:cs typeface="Arial" pitchFamily="34" charset="0"/>
              </a:rPr>
              <a:t>walk </a:t>
            </a:r>
            <a:r>
              <a:rPr lang="en-US" sz="1600" u="dotted" dirty="0" smtClean="0">
                <a:latin typeface="Arial" pitchFamily="34" charset="0"/>
                <a:cs typeface="Arial" pitchFamily="34" charset="0"/>
              </a:rPr>
              <a:t>   </a:t>
            </a:r>
            <a:r>
              <a:rPr lang="en-US" sz="1600" dirty="0" smtClean="0">
                <a:latin typeface="Arial" pitchFamily="34" charset="0"/>
                <a:cs typeface="Arial" pitchFamily="34" charset="0"/>
              </a:rPr>
              <a:t> </a:t>
            </a:r>
            <a:r>
              <a:rPr lang="en-US" sz="1600" dirty="0">
                <a:latin typeface="Arial" pitchFamily="34" charset="0"/>
                <a:cs typeface="Arial" pitchFamily="34" charset="0"/>
              </a:rPr>
              <a:t>the museum</a:t>
            </a:r>
            <a:r>
              <a:rPr lang="en-US" sz="1600" dirty="0" smtClean="0">
                <a:latin typeface="Arial" pitchFamily="34" charset="0"/>
                <a:cs typeface="Arial" pitchFamily="34" charset="0"/>
              </a:rPr>
              <a:t>.</a:t>
            </a:r>
            <a:endParaRPr lang="en-US" sz="1600" dirty="0">
              <a:latin typeface="Arial" pitchFamily="34" charset="0"/>
              <a:cs typeface="Arial" pitchFamily="34" charset="0"/>
            </a:endParaRPr>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41850" y="849046"/>
            <a:ext cx="4146550" cy="3933337"/>
          </a:xfrm>
          <a:prstGeom prst="rect">
            <a:avLst/>
          </a:prstGeom>
        </p:spPr>
      </p:pic>
      <p:sp>
        <p:nvSpPr>
          <p:cNvPr id="17" name="TextBox 16"/>
          <p:cNvSpPr txBox="1"/>
          <p:nvPr/>
        </p:nvSpPr>
        <p:spPr>
          <a:xfrm>
            <a:off x="738198" y="767613"/>
            <a:ext cx="692694" cy="338554"/>
          </a:xfrm>
          <a:prstGeom prst="rect">
            <a:avLst/>
          </a:prstGeom>
          <a:noFill/>
        </p:spPr>
        <p:txBody>
          <a:bodyPr wrap="square" rtlCol="0">
            <a:spAutoFit/>
          </a:bodyPr>
          <a:lstStyle/>
          <a:p>
            <a:r>
              <a:rPr lang="en-US" sz="1600" dirty="0" smtClean="0">
                <a:solidFill>
                  <a:srgbClr val="F12C3E"/>
                </a:solidFill>
                <a:latin typeface="Arial" pitchFamily="34" charset="0"/>
                <a:cs typeface="Arial" pitchFamily="34" charset="0"/>
              </a:rPr>
              <a:t>out of</a:t>
            </a:r>
            <a:endParaRPr lang="en-US" sz="1600" dirty="0">
              <a:solidFill>
                <a:srgbClr val="F12C3E"/>
              </a:solidFill>
              <a:latin typeface="Arial" pitchFamily="34" charset="0"/>
              <a:cs typeface="Arial" pitchFamily="34" charset="0"/>
            </a:endParaRPr>
          </a:p>
        </p:txBody>
      </p:sp>
      <p:sp>
        <p:nvSpPr>
          <p:cNvPr id="18" name="TextBox 17"/>
          <p:cNvSpPr txBox="1"/>
          <p:nvPr/>
        </p:nvSpPr>
        <p:spPr>
          <a:xfrm>
            <a:off x="1776160" y="1250396"/>
            <a:ext cx="409800" cy="338554"/>
          </a:xfrm>
          <a:prstGeom prst="rect">
            <a:avLst/>
          </a:prstGeom>
          <a:noFill/>
        </p:spPr>
        <p:txBody>
          <a:bodyPr wrap="square" rtlCol="0">
            <a:spAutoFit/>
          </a:bodyPr>
          <a:lstStyle/>
          <a:p>
            <a:r>
              <a:rPr lang="en-US" sz="1600" dirty="0" smtClean="0">
                <a:solidFill>
                  <a:srgbClr val="F12C3E"/>
                </a:solidFill>
                <a:latin typeface="Arial" pitchFamily="34" charset="0"/>
                <a:cs typeface="Arial" pitchFamily="34" charset="0"/>
              </a:rPr>
              <a:t>off</a:t>
            </a:r>
            <a:endParaRPr lang="en-US" sz="1600" dirty="0">
              <a:solidFill>
                <a:srgbClr val="F12C3E"/>
              </a:solidFill>
              <a:latin typeface="Arial" pitchFamily="34" charset="0"/>
              <a:cs typeface="Arial" pitchFamily="34" charset="0"/>
            </a:endParaRPr>
          </a:p>
        </p:txBody>
      </p:sp>
      <p:sp>
        <p:nvSpPr>
          <p:cNvPr id="19" name="TextBox 18"/>
          <p:cNvSpPr txBox="1"/>
          <p:nvPr/>
        </p:nvSpPr>
        <p:spPr>
          <a:xfrm>
            <a:off x="1300206" y="1736287"/>
            <a:ext cx="374698" cy="338554"/>
          </a:xfrm>
          <a:prstGeom prst="rect">
            <a:avLst/>
          </a:prstGeom>
          <a:noFill/>
        </p:spPr>
        <p:txBody>
          <a:bodyPr wrap="square" rtlCol="0">
            <a:spAutoFit/>
          </a:bodyPr>
          <a:lstStyle/>
          <a:p>
            <a:r>
              <a:rPr lang="en-US" sz="1600" dirty="0" smtClean="0">
                <a:solidFill>
                  <a:srgbClr val="F12C3E"/>
                </a:solidFill>
                <a:latin typeface="Arial" pitchFamily="34" charset="0"/>
                <a:cs typeface="Arial" pitchFamily="34" charset="0"/>
              </a:rPr>
              <a:t>to</a:t>
            </a:r>
            <a:endParaRPr lang="en-US" sz="1600" dirty="0">
              <a:solidFill>
                <a:srgbClr val="F12C3E"/>
              </a:solidFill>
              <a:latin typeface="Arial" pitchFamily="34" charset="0"/>
              <a:cs typeface="Arial" pitchFamily="34" charset="0"/>
            </a:endParaRPr>
          </a:p>
        </p:txBody>
      </p:sp>
      <p:sp>
        <p:nvSpPr>
          <p:cNvPr id="20" name="Rectangle 19"/>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10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3.1: Concept Check</a:t>
            </a:r>
            <a:endParaRPr lang="en-GB" dirty="0">
              <a:latin typeface="Arial" pitchFamily="34" charset="0"/>
              <a:cs typeface="Arial" pitchFamily="34" charset="0"/>
            </a:endParaRPr>
          </a:p>
        </p:txBody>
      </p:sp>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l="5557"/>
          <a:stretch/>
        </p:blipFill>
        <p:spPr>
          <a:xfrm>
            <a:off x="1781175" y="851798"/>
            <a:ext cx="5564284" cy="3929715"/>
          </a:xfrm>
          <a:prstGeom prst="rect">
            <a:avLst/>
          </a:prstGeom>
        </p:spPr>
      </p:pic>
      <p:grpSp>
        <p:nvGrpSpPr>
          <p:cNvPr id="13" name="Group 12"/>
          <p:cNvGrpSpPr/>
          <p:nvPr/>
        </p:nvGrpSpPr>
        <p:grpSpPr>
          <a:xfrm>
            <a:off x="439155" y="3405028"/>
            <a:ext cx="3132000" cy="874282"/>
            <a:chOff x="1842507" y="2074861"/>
            <a:chExt cx="3132000" cy="874282"/>
          </a:xfrm>
        </p:grpSpPr>
        <p:sp>
          <p:nvSpPr>
            <p:cNvPr id="14" name="TextBox 13"/>
            <p:cNvSpPr txBox="1"/>
            <p:nvPr/>
          </p:nvSpPr>
          <p:spPr>
            <a:xfrm>
              <a:off x="1842507" y="2301143"/>
              <a:ext cx="31320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GB" sz="1600" dirty="0">
                  <a:solidFill>
                    <a:srgbClr val="003359"/>
                  </a:solidFill>
                  <a:latin typeface="Arial" pitchFamily="34" charset="0"/>
                  <a:cs typeface="Arial" pitchFamily="34" charset="0"/>
                </a:rPr>
                <a:t>Do you say </a:t>
              </a:r>
              <a:r>
                <a:rPr lang="en-GB" sz="1600" dirty="0" smtClean="0">
                  <a:solidFill>
                    <a:srgbClr val="003359"/>
                  </a:solidFill>
                  <a:latin typeface="Arial" pitchFamily="34" charset="0"/>
                  <a:cs typeface="Arial" pitchFamily="34" charset="0"/>
                </a:rPr>
                <a:t>“walk </a:t>
              </a:r>
              <a:r>
                <a:rPr lang="en-GB" sz="1600" dirty="0">
                  <a:solidFill>
                    <a:srgbClr val="003359"/>
                  </a:solidFill>
                  <a:latin typeface="Arial" pitchFamily="34" charset="0"/>
                  <a:cs typeface="Arial" pitchFamily="34" charset="0"/>
                </a:rPr>
                <a:t>to the </a:t>
              </a:r>
              <a:r>
                <a:rPr lang="en-GB" sz="1600" dirty="0" smtClean="0">
                  <a:solidFill>
                    <a:srgbClr val="003359"/>
                  </a:solidFill>
                  <a:latin typeface="Arial" pitchFamily="34" charset="0"/>
                  <a:cs typeface="Arial" pitchFamily="34" charset="0"/>
                </a:rPr>
                <a:t>museum”</a:t>
              </a:r>
              <a:br>
                <a:rPr lang="en-GB" sz="1600" dirty="0" smtClean="0">
                  <a:solidFill>
                    <a:srgbClr val="003359"/>
                  </a:solidFill>
                  <a:latin typeface="Arial" pitchFamily="34" charset="0"/>
                  <a:cs typeface="Arial" pitchFamily="34" charset="0"/>
                </a:rPr>
              </a:br>
              <a:r>
                <a:rPr lang="en-GB" sz="1600" dirty="0" smtClean="0">
                  <a:solidFill>
                    <a:srgbClr val="003359"/>
                  </a:solidFill>
                  <a:latin typeface="Arial" pitchFamily="34" charset="0"/>
                  <a:cs typeface="Arial" pitchFamily="34" charset="0"/>
                </a:rPr>
                <a:t>or “walk </a:t>
              </a:r>
              <a:r>
                <a:rPr lang="en-GB" sz="1600" dirty="0">
                  <a:solidFill>
                    <a:srgbClr val="003359"/>
                  </a:solidFill>
                  <a:latin typeface="Arial" pitchFamily="34" charset="0"/>
                  <a:cs typeface="Arial" pitchFamily="34" charset="0"/>
                </a:rPr>
                <a:t>on the </a:t>
              </a:r>
              <a:r>
                <a:rPr lang="en-GB" sz="1600" dirty="0" smtClean="0">
                  <a:solidFill>
                    <a:srgbClr val="003359"/>
                  </a:solidFill>
                  <a:latin typeface="Arial" pitchFamily="34" charset="0"/>
                  <a:cs typeface="Arial" pitchFamily="34" charset="0"/>
                </a:rPr>
                <a:t>museum”?</a:t>
              </a:r>
              <a:endParaRPr lang="en-US" sz="1600" u="dotted" dirty="0">
                <a:solidFill>
                  <a:srgbClr val="003359"/>
                </a:solidFill>
                <a:latin typeface="Arial" pitchFamily="34" charset="0"/>
                <a:cs typeface="Arial" pitchFamily="34" charset="0"/>
              </a:endParaRPr>
            </a:p>
          </p:txBody>
        </p:sp>
        <p:sp>
          <p:nvSpPr>
            <p:cNvPr id="20" name="Right Triangle 19"/>
            <p:cNvSpPr/>
            <p:nvPr/>
          </p:nvSpPr>
          <p:spPr>
            <a:xfrm flipH="1">
              <a:off x="4114799" y="2074861"/>
              <a:ext cx="146051" cy="146051"/>
            </a:xfrm>
            <a:prstGeom prst="rtTriangle">
              <a:avLst/>
            </a:prstGeom>
            <a:solidFill>
              <a:srgbClr val="F9B1BA"/>
            </a:solidFill>
            <a:ln>
              <a:solidFill>
                <a:srgbClr val="F9B1B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1" name="Group 20"/>
          <p:cNvGrpSpPr/>
          <p:nvPr/>
        </p:nvGrpSpPr>
        <p:grpSpPr>
          <a:xfrm>
            <a:off x="5854152" y="3410329"/>
            <a:ext cx="1972800" cy="868981"/>
            <a:chOff x="1258662" y="2071369"/>
            <a:chExt cx="1972800" cy="868981"/>
          </a:xfrm>
        </p:grpSpPr>
        <p:sp>
          <p:nvSpPr>
            <p:cNvPr id="22" name="TextBox 21"/>
            <p:cNvSpPr txBox="1"/>
            <p:nvPr/>
          </p:nvSpPr>
          <p:spPr>
            <a:xfrm>
              <a:off x="1258662" y="2292350"/>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3" name="Right Triangle 22"/>
            <p:cNvSpPr/>
            <p:nvPr/>
          </p:nvSpPr>
          <p:spPr>
            <a:xfrm rot="10800000" flipH="1" flipV="1">
              <a:off x="1313815" y="2071369"/>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4" name="TextBox 23"/>
          <p:cNvSpPr txBox="1"/>
          <p:nvPr/>
        </p:nvSpPr>
        <p:spPr>
          <a:xfrm>
            <a:off x="5848232" y="3788356"/>
            <a:ext cx="1951358"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walk to the museum</a:t>
            </a:r>
            <a:endParaRPr lang="en-US" sz="1600" kern="1200" dirty="0">
              <a:solidFill>
                <a:srgbClr val="003359"/>
              </a:solidFill>
              <a:latin typeface="Arial" pitchFamily="34" charset="0"/>
              <a:cs typeface="Arial" pitchFamily="34" charset="0"/>
            </a:endParaRPr>
          </a:p>
        </p:txBody>
      </p:sp>
      <p:sp>
        <p:nvSpPr>
          <p:cNvPr id="18" name="Rectangle 17"/>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16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 name="Text Placeholder 19"/>
          <p:cNvSpPr txBox="1">
            <a:spLocks/>
          </p:cNvSpPr>
          <p:nvPr/>
        </p:nvSpPr>
        <p:spPr>
          <a:xfrm>
            <a:off x="5353050" y="2818428"/>
            <a:ext cx="3422650" cy="1194771"/>
          </a:xfrm>
          <a:prstGeom prst="rect">
            <a:avLst/>
          </a:prstGeom>
        </p:spPr>
        <p:txBody>
          <a:bodyPr vert="horz" lIns="0" tIns="0" rIns="0" bIns="0"/>
          <a:lstStyle>
            <a:lvl1pPr marL="0" indent="0" algn="l" defTabSz="457200" rtl="0" eaLnBrk="1" latinLnBrk="0" hangingPunct="1">
              <a:lnSpc>
                <a:spcPts val="1920"/>
              </a:lnSpc>
              <a:spcBef>
                <a:spcPct val="20000"/>
              </a:spcBef>
              <a:buFontTx/>
              <a:buNone/>
              <a:defRPr sz="1600" b="0" i="0" kern="1200" baseline="0">
                <a:solidFill>
                  <a:srgbClr val="003359"/>
                </a:solidFill>
                <a:latin typeface="Arial"/>
                <a:ea typeface="+mn-ea"/>
                <a:cs typeface="Arial"/>
              </a:defRPr>
            </a:lvl1pPr>
            <a:lvl2pPr marL="457200" indent="0" algn="l" defTabSz="457200" rtl="0" eaLnBrk="1" latinLnBrk="0" hangingPunct="1">
              <a:lnSpc>
                <a:spcPts val="1920"/>
              </a:lnSpc>
              <a:spcBef>
                <a:spcPct val="20000"/>
              </a:spcBef>
              <a:buFontTx/>
              <a:buNone/>
              <a:defRPr sz="1600" b="0" i="0" kern="1200">
                <a:solidFill>
                  <a:srgbClr val="003359"/>
                </a:solidFill>
                <a:latin typeface="Arial"/>
                <a:ea typeface="+mn-ea"/>
                <a:cs typeface="Arial"/>
              </a:defRPr>
            </a:lvl2pPr>
            <a:lvl3pPr marL="914400" indent="0" algn="l" defTabSz="457200" rtl="0" eaLnBrk="1" latinLnBrk="0" hangingPunct="1">
              <a:lnSpc>
                <a:spcPts val="1920"/>
              </a:lnSpc>
              <a:spcBef>
                <a:spcPct val="20000"/>
              </a:spcBef>
              <a:buFontTx/>
              <a:buNone/>
              <a:defRPr sz="1600" b="0" i="0" kern="1200">
                <a:solidFill>
                  <a:srgbClr val="003359"/>
                </a:solidFill>
                <a:latin typeface="Arial"/>
                <a:ea typeface="+mn-ea"/>
                <a:cs typeface="Arial"/>
              </a:defRPr>
            </a:lvl3pPr>
            <a:lvl4pPr marL="1371600" indent="0" algn="l" defTabSz="457200" rtl="0" eaLnBrk="1" latinLnBrk="0" hangingPunct="1">
              <a:lnSpc>
                <a:spcPts val="1920"/>
              </a:lnSpc>
              <a:spcBef>
                <a:spcPct val="20000"/>
              </a:spcBef>
              <a:buFontTx/>
              <a:buNone/>
              <a:defRPr sz="1600" b="0" i="0" kern="1200">
                <a:solidFill>
                  <a:srgbClr val="003359"/>
                </a:solidFill>
                <a:latin typeface="Arial"/>
                <a:ea typeface="+mn-ea"/>
                <a:cs typeface="Arial"/>
              </a:defRPr>
            </a:lvl4pPr>
            <a:lvl5pPr marL="1828800" indent="0" algn="l" defTabSz="457200" rtl="0" eaLnBrk="1" latinLnBrk="0" hangingPunct="1">
              <a:lnSpc>
                <a:spcPts val="1920"/>
              </a:lnSpc>
              <a:spcBef>
                <a:spcPct val="20000"/>
              </a:spcBef>
              <a:buFontTx/>
              <a:buNone/>
              <a:defRPr sz="1600" b="0" i="0" kern="1200">
                <a:solidFill>
                  <a:srgbClr val="003359"/>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0"/>
              </a:spcBef>
            </a:pPr>
            <a:r>
              <a:rPr lang="en-GB" dirty="0">
                <a:latin typeface="Arial" pitchFamily="34" charset="0"/>
                <a:cs typeface="Arial" pitchFamily="34" charset="0"/>
              </a:rPr>
              <a:t>My name is </a:t>
            </a:r>
            <a:r>
              <a:rPr lang="nl-NL" u="dotted" dirty="0">
                <a:latin typeface="Arial" pitchFamily="34" charset="0"/>
                <a:cs typeface="Arial" pitchFamily="34" charset="0"/>
              </a:rPr>
              <a:t>                   </a:t>
            </a:r>
            <a:r>
              <a:rPr lang="en-GB" u="dotted" dirty="0">
                <a:latin typeface="Arial" pitchFamily="34" charset="0"/>
                <a:cs typeface="Arial" pitchFamily="34" charset="0"/>
              </a:rPr>
              <a:t>.</a:t>
            </a:r>
          </a:p>
          <a:p>
            <a:pPr>
              <a:lnSpc>
                <a:spcPct val="100000"/>
              </a:lnSpc>
              <a:spcBef>
                <a:spcPts val="0"/>
              </a:spcBef>
            </a:pPr>
            <a:endParaRPr lang="en-GB" dirty="0">
              <a:latin typeface="Arial" pitchFamily="34" charset="0"/>
              <a:cs typeface="Arial" pitchFamily="34" charset="0"/>
            </a:endParaRPr>
          </a:p>
          <a:p>
            <a:pPr>
              <a:lnSpc>
                <a:spcPct val="100000"/>
              </a:lnSpc>
              <a:spcBef>
                <a:spcPts val="0"/>
              </a:spcBef>
            </a:pPr>
            <a:r>
              <a:rPr lang="en-GB" dirty="0">
                <a:latin typeface="Arial" pitchFamily="34" charset="0"/>
                <a:cs typeface="Arial" pitchFamily="34" charset="0"/>
              </a:rPr>
              <a:t>Now please introduce yourself. </a:t>
            </a:r>
          </a:p>
          <a:p>
            <a:pPr>
              <a:lnSpc>
                <a:spcPct val="100000"/>
              </a:lnSpc>
              <a:spcBef>
                <a:spcPts val="0"/>
              </a:spcBef>
            </a:pPr>
            <a:r>
              <a:rPr lang="en-GB" dirty="0" smtClean="0">
                <a:latin typeface="Arial" pitchFamily="34" charset="0"/>
                <a:cs typeface="Arial" pitchFamily="34" charset="0"/>
              </a:rPr>
              <a:t>	</a:t>
            </a:r>
            <a:endParaRPr lang="en-GB" dirty="0">
              <a:latin typeface="Arial" pitchFamily="34" charset="0"/>
              <a:cs typeface="Arial" pitchFamily="34" charset="0"/>
            </a:endParaRPr>
          </a:p>
          <a:p>
            <a:pPr>
              <a:lnSpc>
                <a:spcPct val="100000"/>
              </a:lnSpc>
              <a:spcBef>
                <a:spcPts val="0"/>
              </a:spcBef>
            </a:pPr>
            <a:endParaRPr lang="en-GB" dirty="0">
              <a:latin typeface="Arial" pitchFamily="34" charset="0"/>
              <a:cs typeface="Arial" pitchFamily="34" charset="0"/>
            </a:endParaRPr>
          </a:p>
        </p:txBody>
      </p:sp>
      <p:sp>
        <p:nvSpPr>
          <p:cNvPr id="7" name="Title 8"/>
          <p:cNvSpPr txBox="1">
            <a:spLocks/>
          </p:cNvSpPr>
          <p:nvPr/>
        </p:nvSpPr>
        <p:spPr>
          <a:xfrm>
            <a:off x="355600" y="88900"/>
            <a:ext cx="5168900" cy="276999"/>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GB" dirty="0">
                <a:latin typeface="Arial" pitchFamily="34" charset="0"/>
                <a:cs typeface="Arial" pitchFamily="34" charset="0"/>
              </a:rPr>
              <a:t>Encounter </a:t>
            </a:r>
            <a:r>
              <a:rPr lang="en-US" sz="1800" dirty="0">
                <a:latin typeface="Arial" pitchFamily="34" charset="0"/>
                <a:cs typeface="Arial" pitchFamily="34" charset="0"/>
              </a:rPr>
              <a:t>23</a:t>
            </a:r>
            <a:endParaRPr lang="en-US" dirty="0">
              <a:latin typeface="Arial" pitchFamily="34" charset="0"/>
              <a:cs typeface="Arial" pitchFamily="34" charset="0"/>
            </a:endParaRPr>
          </a:p>
        </p:txBody>
      </p:sp>
      <p:sp>
        <p:nvSpPr>
          <p:cNvPr id="9" name="TextBox 8"/>
          <p:cNvSpPr txBox="1"/>
          <p:nvPr/>
        </p:nvSpPr>
        <p:spPr>
          <a:xfrm>
            <a:off x="5562600" y="88900"/>
            <a:ext cx="3225800" cy="246221"/>
          </a:xfrm>
          <a:prstGeom prst="rect">
            <a:avLst/>
          </a:prstGeom>
        </p:spPr>
        <p:txBody>
          <a:bodyPr wrap="square" lIns="0" tIns="0" rIns="0" bIns="0" rtlCol="0" anchor="ctr">
            <a:spAutoFit/>
          </a:bodyPr>
          <a:lstStyle/>
          <a:p>
            <a:pPr marL="0" marR="0" indent="0" algn="r" defTabSz="914400" rtl="0" eaLnBrk="1" fontAlgn="base" latinLnBrk="0" hangingPunct="1">
              <a:lnSpc>
                <a:spcPct val="100000"/>
              </a:lnSpc>
              <a:spcBef>
                <a:spcPct val="0"/>
              </a:spcBef>
              <a:spcAft>
                <a:spcPct val="0"/>
              </a:spcAft>
              <a:buClrTx/>
              <a:buSzTx/>
              <a:buFontTx/>
              <a:buNone/>
              <a:tabLst/>
              <a:defRPr/>
            </a:pPr>
            <a:r>
              <a:rPr lang="en-US" sz="1600" b="0" i="0" dirty="0">
                <a:solidFill>
                  <a:schemeClr val="bg1"/>
                </a:solidFill>
                <a:latin typeface="Arial" pitchFamily="34" charset="0"/>
                <a:cs typeface="Arial" pitchFamily="34" charset="0"/>
              </a:rPr>
              <a:t>Introductions</a:t>
            </a:r>
          </a:p>
        </p:txBody>
      </p:sp>
      <p:sp>
        <p:nvSpPr>
          <p:cNvPr id="10" name="TextBox 9"/>
          <p:cNvSpPr txBox="1"/>
          <p:nvPr/>
        </p:nvSpPr>
        <p:spPr>
          <a:xfrm>
            <a:off x="5353050" y="2254250"/>
            <a:ext cx="3435350" cy="307777"/>
          </a:xfrm>
          <a:prstGeom prst="rect">
            <a:avLst/>
          </a:prstGeom>
        </p:spPr>
        <p:txBody>
          <a:bodyPr wrap="square" lIns="0" tIns="0" rIns="0" bIns="0" rtlCol="0">
            <a:spAutoFit/>
          </a:bodyPr>
          <a:lstStyle/>
          <a:p>
            <a:pPr algn="l"/>
            <a:r>
              <a:rPr lang="en-US" sz="2000" b="1" i="0" dirty="0">
                <a:solidFill>
                  <a:srgbClr val="003359"/>
                </a:solidFill>
                <a:latin typeface="Arial" pitchFamily="34" charset="0"/>
                <a:cs typeface="Arial" pitchFamily="34" charset="0"/>
              </a:rPr>
              <a:t>Your teacher</a:t>
            </a:r>
          </a:p>
        </p:txBody>
      </p:sp>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47430" y="850901"/>
            <a:ext cx="3867140" cy="3930649"/>
          </a:xfrm>
          <a:prstGeom prst="ellipse">
            <a:avLst/>
          </a:prstGeom>
        </p:spPr>
      </p:pic>
      <p:sp>
        <p:nvSpPr>
          <p:cNvPr id="14" name="Rectangle 13"/>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3871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2449" y="1112492"/>
            <a:ext cx="2010225" cy="1618735"/>
          </a:xfrm>
          <a:prstGeom prst="rect">
            <a:avLst/>
          </a:prstGeom>
        </p:spPr>
      </p:pic>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3.1: Practice</a:t>
            </a:r>
            <a:endParaRPr lang="en-GB" dirty="0">
              <a:latin typeface="Arial" pitchFamily="34" charset="0"/>
              <a:cs typeface="Arial" pitchFamily="34" charset="0"/>
            </a:endParaRPr>
          </a:p>
        </p:txBody>
      </p:sp>
      <p:grpSp>
        <p:nvGrpSpPr>
          <p:cNvPr id="21" name="Group 20"/>
          <p:cNvGrpSpPr/>
          <p:nvPr/>
        </p:nvGrpSpPr>
        <p:grpSpPr>
          <a:xfrm>
            <a:off x="355600" y="850105"/>
            <a:ext cx="1997075" cy="304800"/>
            <a:chOff x="358775" y="857250"/>
            <a:chExt cx="1285875" cy="304800"/>
          </a:xfrm>
        </p:grpSpPr>
        <p:sp>
          <p:nvSpPr>
            <p:cNvPr id="22" name="Rectangle 21"/>
            <p:cNvSpPr/>
            <p:nvPr/>
          </p:nvSpPr>
          <p:spPr>
            <a:xfrm>
              <a:off x="358775" y="857250"/>
              <a:ext cx="1285875" cy="3048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3" name="TextBox 22"/>
            <p:cNvSpPr txBox="1"/>
            <p:nvPr/>
          </p:nvSpPr>
          <p:spPr>
            <a:xfrm>
              <a:off x="431800" y="934320"/>
              <a:ext cx="1133475" cy="152400"/>
            </a:xfrm>
            <a:prstGeom prst="rect">
              <a:avLst/>
            </a:prstGeom>
          </p:spPr>
          <p:txBody>
            <a:bodyPr wrap="square" lIns="0" tIns="0" rIns="0" bIns="0" rtlCol="0" anchor="ctr">
              <a:noAutofit/>
            </a:bodyPr>
            <a:lstStyle/>
            <a:p>
              <a:pPr algn="ctr"/>
              <a:r>
                <a:rPr lang="nl-NL" sz="1600" b="1" dirty="0">
                  <a:solidFill>
                    <a:srgbClr val="003359"/>
                  </a:solidFill>
                  <a:latin typeface="Arial" pitchFamily="34" charset="0"/>
                  <a:cs typeface="Arial" pitchFamily="34" charset="0"/>
                </a:rPr>
                <a:t>Scenario</a:t>
              </a:r>
              <a:endParaRPr lang="en-US" sz="1600" b="1" i="0" dirty="0">
                <a:solidFill>
                  <a:srgbClr val="003359"/>
                </a:solidFill>
                <a:latin typeface="Arial" pitchFamily="34" charset="0"/>
                <a:cs typeface="Arial" pitchFamily="34" charset="0"/>
              </a:endParaRPr>
            </a:p>
          </p:txBody>
        </p:sp>
      </p:grpSp>
      <p:grpSp>
        <p:nvGrpSpPr>
          <p:cNvPr id="31" name="Group 30"/>
          <p:cNvGrpSpPr/>
          <p:nvPr/>
        </p:nvGrpSpPr>
        <p:grpSpPr>
          <a:xfrm>
            <a:off x="2515049" y="850105"/>
            <a:ext cx="6273351" cy="3721895"/>
            <a:chOff x="2090696" y="1047255"/>
            <a:chExt cx="3027307" cy="3470911"/>
          </a:xfrm>
        </p:grpSpPr>
        <p:sp>
          <p:nvSpPr>
            <p:cNvPr id="33" name="Rectangle 32"/>
            <p:cNvSpPr/>
            <p:nvPr/>
          </p:nvSpPr>
          <p:spPr>
            <a:xfrm>
              <a:off x="2097783" y="1047255"/>
              <a:ext cx="3020220" cy="3048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4" name="TextBox 33"/>
            <p:cNvSpPr txBox="1"/>
            <p:nvPr/>
          </p:nvSpPr>
          <p:spPr>
            <a:xfrm>
              <a:off x="2132713" y="1128960"/>
              <a:ext cx="2443401" cy="152400"/>
            </a:xfrm>
            <a:prstGeom prst="rect">
              <a:avLst/>
            </a:prstGeom>
          </p:spPr>
          <p:txBody>
            <a:bodyPr wrap="square" lIns="0" tIns="0" rIns="0" bIns="0" rtlCol="0" anchor="ctr">
              <a:noAutofit/>
            </a:bodyPr>
            <a:lstStyle/>
            <a:p>
              <a:r>
                <a:rPr lang="en-US" sz="1600" b="1" dirty="0">
                  <a:solidFill>
                    <a:srgbClr val="003359"/>
                  </a:solidFill>
                  <a:latin typeface="Arial" pitchFamily="34" charset="0"/>
                  <a:cs typeface="Arial" pitchFamily="34" charset="0"/>
                </a:rPr>
                <a:t>Students </a:t>
              </a:r>
              <a:r>
                <a:rPr lang="en-US" sz="1600" b="1" dirty="0" smtClean="0">
                  <a:solidFill>
                    <a:srgbClr val="003359"/>
                  </a:solidFill>
                  <a:latin typeface="Arial" pitchFamily="34" charset="0"/>
                  <a:cs typeface="Arial" pitchFamily="34" charset="0"/>
                </a:rPr>
                <a:t>A </a:t>
              </a:r>
              <a:r>
                <a:rPr lang="en-US" sz="1600" b="1" dirty="0">
                  <a:solidFill>
                    <a:srgbClr val="003359"/>
                  </a:solidFill>
                  <a:latin typeface="Arial" pitchFamily="34" charset="0"/>
                  <a:cs typeface="Arial" pitchFamily="34" charset="0"/>
                </a:rPr>
                <a:t>and </a:t>
              </a:r>
              <a:r>
                <a:rPr lang="en-US" sz="1600" b="1" dirty="0" smtClean="0">
                  <a:solidFill>
                    <a:srgbClr val="003359"/>
                  </a:solidFill>
                  <a:latin typeface="Arial" pitchFamily="34" charset="0"/>
                  <a:cs typeface="Arial" pitchFamily="34" charset="0"/>
                </a:rPr>
                <a:t>B</a:t>
              </a:r>
              <a:endParaRPr lang="en-US" sz="1600" b="1" i="0" dirty="0">
                <a:solidFill>
                  <a:srgbClr val="003359"/>
                </a:solidFill>
                <a:latin typeface="Arial" pitchFamily="34" charset="0"/>
                <a:cs typeface="Arial" pitchFamily="34" charset="0"/>
              </a:endParaRPr>
            </a:p>
          </p:txBody>
        </p:sp>
        <p:sp>
          <p:nvSpPr>
            <p:cNvPr id="35" name="Rectangle 34"/>
            <p:cNvSpPr/>
            <p:nvPr/>
          </p:nvSpPr>
          <p:spPr>
            <a:xfrm>
              <a:off x="2090696" y="1052037"/>
              <a:ext cx="3026154" cy="3466129"/>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32" name="TextBox 31"/>
          <p:cNvSpPr txBox="1"/>
          <p:nvPr/>
        </p:nvSpPr>
        <p:spPr>
          <a:xfrm>
            <a:off x="2605840" y="1240017"/>
            <a:ext cx="6411194" cy="3231654"/>
          </a:xfrm>
          <a:prstGeom prst="rect">
            <a:avLst/>
          </a:prstGeom>
        </p:spPr>
        <p:txBody>
          <a:bodyPr wrap="square" lIns="0" tIns="0" rIns="0" bIns="0" rtlCol="0">
            <a:spAutoFit/>
          </a:bodyPr>
          <a:lstStyle/>
          <a:p>
            <a:pPr>
              <a:spcBef>
                <a:spcPts val="1200"/>
              </a:spcBef>
            </a:pPr>
            <a:r>
              <a:rPr lang="en-US" sz="1600" dirty="0">
                <a:solidFill>
                  <a:srgbClr val="003359"/>
                </a:solidFill>
                <a:latin typeface="Arial" pitchFamily="34" charset="0"/>
                <a:cs typeface="Arial" pitchFamily="34" charset="0"/>
              </a:rPr>
              <a:t>A: Do you want to go (1) </a:t>
            </a:r>
            <a:r>
              <a:rPr lang="en-US" sz="1600" b="1" u="dottedHeavy"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the museum?</a:t>
            </a:r>
          </a:p>
          <a:p>
            <a:pPr>
              <a:spcBef>
                <a:spcPts val="1200"/>
              </a:spcBef>
            </a:pPr>
            <a:r>
              <a:rPr lang="en-US" sz="1600" dirty="0">
                <a:solidFill>
                  <a:srgbClr val="003359"/>
                </a:solidFill>
                <a:latin typeface="Arial" pitchFamily="34" charset="0"/>
                <a:cs typeface="Arial" pitchFamily="34" charset="0"/>
              </a:rPr>
              <a:t>B: Yes. Let’s take the subway. We can get (2) </a:t>
            </a:r>
            <a:r>
              <a:rPr lang="en-US" sz="1600" b="1" u="dottedHeavy"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it at Brooks Street.</a:t>
            </a:r>
          </a:p>
          <a:p>
            <a:pPr>
              <a:spcBef>
                <a:spcPts val="1200"/>
              </a:spcBef>
            </a:pPr>
            <a:r>
              <a:rPr lang="en-US" sz="1600" dirty="0">
                <a:solidFill>
                  <a:srgbClr val="003359"/>
                </a:solidFill>
                <a:latin typeface="Arial" pitchFamily="34" charset="0"/>
                <a:cs typeface="Arial" pitchFamily="34" charset="0"/>
              </a:rPr>
              <a:t>A: I hate the subway. How about taking a bus? We can </a:t>
            </a:r>
            <a:r>
              <a:rPr lang="en-US" sz="1600" dirty="0" smtClean="0">
                <a:solidFill>
                  <a:srgbClr val="003359"/>
                </a:solidFill>
                <a:latin typeface="Arial" pitchFamily="34" charset="0"/>
                <a:cs typeface="Arial" pitchFamily="34" charset="0"/>
              </a:rPr>
              <a:t>get</a:t>
            </a:r>
            <a:br>
              <a:rPr lang="en-US" sz="1600" dirty="0" smtClean="0">
                <a:solidFill>
                  <a:srgbClr val="003359"/>
                </a:solidFill>
                <a:latin typeface="Arial" pitchFamily="34" charset="0"/>
                <a:cs typeface="Arial" pitchFamily="34" charset="0"/>
              </a:rPr>
            </a:br>
            <a:r>
              <a:rPr lang="en-US" sz="1600" dirty="0" smtClean="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3) </a:t>
            </a:r>
            <a:r>
              <a:rPr lang="en-US" sz="1600" b="1" u="dotted"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the </a:t>
            </a:r>
            <a:r>
              <a:rPr lang="en-US" sz="1600" dirty="0">
                <a:solidFill>
                  <a:srgbClr val="003359"/>
                </a:solidFill>
                <a:latin typeface="Arial" pitchFamily="34" charset="0"/>
                <a:cs typeface="Arial" pitchFamily="34" charset="0"/>
              </a:rPr>
              <a:t>bus at 4th Street.</a:t>
            </a:r>
          </a:p>
          <a:p>
            <a:pPr>
              <a:spcBef>
                <a:spcPts val="1200"/>
              </a:spcBef>
            </a:pPr>
            <a:r>
              <a:rPr lang="en-US" sz="1600" dirty="0">
                <a:solidFill>
                  <a:srgbClr val="003359"/>
                </a:solidFill>
                <a:latin typeface="Arial" pitchFamily="34" charset="0"/>
                <a:cs typeface="Arial" pitchFamily="34" charset="0"/>
              </a:rPr>
              <a:t>B: OK. And where do we get (4) </a:t>
            </a:r>
            <a:r>
              <a:rPr lang="en-US" sz="1600" b="1" u="dottedHeavy"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for the museum?</a:t>
            </a:r>
          </a:p>
          <a:p>
            <a:pPr>
              <a:spcBef>
                <a:spcPts val="1200"/>
              </a:spcBef>
            </a:pPr>
            <a:r>
              <a:rPr lang="en-US" sz="1600" dirty="0">
                <a:solidFill>
                  <a:srgbClr val="003359"/>
                </a:solidFill>
                <a:latin typeface="Arial" pitchFamily="34" charset="0"/>
                <a:cs typeface="Arial" pitchFamily="34" charset="0"/>
              </a:rPr>
              <a:t>A: At Dunbar Avenue. Then we have to walk (5) </a:t>
            </a:r>
            <a:r>
              <a:rPr lang="en-US" sz="1600" b="1" u="dottedHeavy"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the museum </a:t>
            </a:r>
            <a:br>
              <a:rPr lang="en-US" sz="1600" dirty="0">
                <a:solidFill>
                  <a:srgbClr val="003359"/>
                </a:solidFill>
                <a:latin typeface="Arial" pitchFamily="34" charset="0"/>
                <a:cs typeface="Arial" pitchFamily="34" charset="0"/>
              </a:rPr>
            </a:br>
            <a:r>
              <a:rPr lang="en-US" sz="1600" dirty="0" smtClean="0">
                <a:solidFill>
                  <a:srgbClr val="003359"/>
                </a:solidFill>
                <a:latin typeface="Arial" pitchFamily="34" charset="0"/>
                <a:cs typeface="Arial" pitchFamily="34" charset="0"/>
              </a:rPr>
              <a:t>    from there</a:t>
            </a:r>
            <a:r>
              <a:rPr lang="en-US" sz="1600" dirty="0">
                <a:solidFill>
                  <a:srgbClr val="003359"/>
                </a:solidFill>
                <a:latin typeface="Arial" pitchFamily="34" charset="0"/>
                <a:cs typeface="Arial" pitchFamily="34" charset="0"/>
              </a:rPr>
              <a:t>. </a:t>
            </a:r>
          </a:p>
          <a:p>
            <a:pPr>
              <a:spcBef>
                <a:spcPts val="1200"/>
              </a:spcBef>
            </a:pPr>
            <a:r>
              <a:rPr lang="en-US" sz="1600" dirty="0">
                <a:solidFill>
                  <a:srgbClr val="003359"/>
                </a:solidFill>
                <a:latin typeface="Arial" pitchFamily="34" charset="0"/>
                <a:cs typeface="Arial" pitchFamily="34" charset="0"/>
              </a:rPr>
              <a:t>B: That’s a lot of walking! Let’s just take a taxi. We can tell the driver </a:t>
            </a:r>
            <a:r>
              <a:rPr lang="en-US" sz="1600" dirty="0" smtClean="0">
                <a:solidFill>
                  <a:srgbClr val="003359"/>
                </a:solidFill>
                <a:latin typeface="Arial" pitchFamily="34" charset="0"/>
                <a:cs typeface="Arial" pitchFamily="34" charset="0"/>
              </a:rPr>
              <a:t/>
            </a:r>
            <a:br>
              <a:rPr lang="en-US" sz="1600" dirty="0" smtClean="0">
                <a:solidFill>
                  <a:srgbClr val="003359"/>
                </a:solidFill>
                <a:latin typeface="Arial" pitchFamily="34" charset="0"/>
                <a:cs typeface="Arial" pitchFamily="34" charset="0"/>
              </a:rPr>
            </a:br>
            <a:r>
              <a:rPr lang="en-US" sz="1600" dirty="0" smtClean="0">
                <a:solidFill>
                  <a:srgbClr val="003359"/>
                </a:solidFill>
                <a:latin typeface="Arial" pitchFamily="34" charset="0"/>
                <a:cs typeface="Arial" pitchFamily="34" charset="0"/>
              </a:rPr>
              <a:t>     to go (6) </a:t>
            </a:r>
            <a:r>
              <a:rPr lang="en-US" sz="1600" u="dotted"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the </a:t>
            </a:r>
            <a:r>
              <a:rPr lang="en-US" sz="1600" dirty="0">
                <a:solidFill>
                  <a:srgbClr val="003359"/>
                </a:solidFill>
                <a:latin typeface="Arial" pitchFamily="34" charset="0"/>
                <a:cs typeface="Arial" pitchFamily="34" charset="0"/>
              </a:rPr>
              <a:t>museum </a:t>
            </a:r>
            <a:r>
              <a:rPr lang="en-US" sz="1600" dirty="0" smtClean="0">
                <a:solidFill>
                  <a:srgbClr val="003359"/>
                </a:solidFill>
                <a:latin typeface="Arial" pitchFamily="34" charset="0"/>
                <a:cs typeface="Arial" pitchFamily="34" charset="0"/>
              </a:rPr>
              <a:t>after </a:t>
            </a:r>
            <a:r>
              <a:rPr lang="en-US" sz="1600" dirty="0">
                <a:solidFill>
                  <a:srgbClr val="003359"/>
                </a:solidFill>
                <a:latin typeface="Arial" pitchFamily="34" charset="0"/>
                <a:cs typeface="Arial" pitchFamily="34" charset="0"/>
              </a:rPr>
              <a:t>we get (7) </a:t>
            </a:r>
            <a:r>
              <a:rPr lang="en-US" sz="1600" b="1" u="dottedHeavy"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the taxi. That way </a:t>
            </a:r>
            <a:r>
              <a:rPr lang="en-US" sz="1600" dirty="0" smtClean="0">
                <a:solidFill>
                  <a:srgbClr val="003359"/>
                </a:solidFill>
                <a:latin typeface="Arial" pitchFamily="34" charset="0"/>
                <a:cs typeface="Arial" pitchFamily="34" charset="0"/>
              </a:rPr>
              <a:t/>
            </a:r>
            <a:br>
              <a:rPr lang="en-US" sz="1600" dirty="0" smtClean="0">
                <a:solidFill>
                  <a:srgbClr val="003359"/>
                </a:solidFill>
                <a:latin typeface="Arial" pitchFamily="34" charset="0"/>
                <a:cs typeface="Arial" pitchFamily="34" charset="0"/>
              </a:rPr>
            </a:br>
            <a:r>
              <a:rPr lang="en-US" sz="1600" dirty="0" smtClean="0">
                <a:solidFill>
                  <a:srgbClr val="003359"/>
                </a:solidFill>
                <a:latin typeface="Arial" pitchFamily="34" charset="0"/>
                <a:cs typeface="Arial" pitchFamily="34" charset="0"/>
              </a:rPr>
              <a:t>     we can </a:t>
            </a:r>
            <a:r>
              <a:rPr lang="en-US" sz="1600" dirty="0">
                <a:solidFill>
                  <a:srgbClr val="003359"/>
                </a:solidFill>
                <a:latin typeface="Arial" pitchFamily="34" charset="0"/>
                <a:cs typeface="Arial" pitchFamily="34" charset="0"/>
              </a:rPr>
              <a:t>get </a:t>
            </a:r>
            <a:r>
              <a:rPr lang="en-US" sz="1600" dirty="0" smtClean="0">
                <a:solidFill>
                  <a:srgbClr val="003359"/>
                </a:solidFill>
                <a:latin typeface="Arial" pitchFamily="34" charset="0"/>
                <a:cs typeface="Arial" pitchFamily="34" charset="0"/>
              </a:rPr>
              <a:t>(</a:t>
            </a:r>
            <a:r>
              <a:rPr lang="en-US" sz="1600" dirty="0">
                <a:solidFill>
                  <a:srgbClr val="003359"/>
                </a:solidFill>
                <a:latin typeface="Arial" pitchFamily="34" charset="0"/>
                <a:cs typeface="Arial" pitchFamily="34" charset="0"/>
              </a:rPr>
              <a:t>8) </a:t>
            </a:r>
            <a:r>
              <a:rPr lang="en-US" sz="1600" b="1" u="dottedHeavy"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the taxi right in front of </a:t>
            </a:r>
            <a:r>
              <a:rPr lang="en-US" sz="1600" dirty="0" smtClean="0">
                <a:solidFill>
                  <a:srgbClr val="003359"/>
                </a:solidFill>
                <a:latin typeface="Arial" pitchFamily="34" charset="0"/>
                <a:cs typeface="Arial" pitchFamily="34" charset="0"/>
              </a:rPr>
              <a:t>the museum!</a:t>
            </a:r>
            <a:endParaRPr lang="en-US" sz="1600" dirty="0">
              <a:solidFill>
                <a:srgbClr val="003359"/>
              </a:solidFill>
              <a:latin typeface="Arial" pitchFamily="34" charset="0"/>
              <a:cs typeface="Arial" pitchFamily="34" charset="0"/>
            </a:endParaRPr>
          </a:p>
        </p:txBody>
      </p:sp>
      <p:sp>
        <p:nvSpPr>
          <p:cNvPr id="37" name="TextBox 36"/>
          <p:cNvSpPr txBox="1"/>
          <p:nvPr/>
        </p:nvSpPr>
        <p:spPr>
          <a:xfrm>
            <a:off x="4777453" y="1191536"/>
            <a:ext cx="355604" cy="338554"/>
          </a:xfrm>
          <a:prstGeom prst="rect">
            <a:avLst/>
          </a:prstGeom>
          <a:noFill/>
        </p:spPr>
        <p:txBody>
          <a:bodyPr wrap="square" rtlCol="0">
            <a:spAutoFit/>
          </a:bodyPr>
          <a:lstStyle/>
          <a:p>
            <a:r>
              <a:rPr lang="en-US" sz="1600" dirty="0" smtClean="0">
                <a:solidFill>
                  <a:srgbClr val="F12C3E"/>
                </a:solidFill>
                <a:latin typeface="Arial" pitchFamily="34" charset="0"/>
                <a:cs typeface="Arial" pitchFamily="34" charset="0"/>
              </a:rPr>
              <a:t>to</a:t>
            </a:r>
            <a:endParaRPr lang="en-US" sz="1600" dirty="0">
              <a:solidFill>
                <a:srgbClr val="F12C3E"/>
              </a:solidFill>
              <a:latin typeface="Arial" pitchFamily="34" charset="0"/>
              <a:cs typeface="Arial" pitchFamily="34" charset="0"/>
            </a:endParaRPr>
          </a:p>
        </p:txBody>
      </p:sp>
      <p:sp>
        <p:nvSpPr>
          <p:cNvPr id="38" name="TextBox 37"/>
          <p:cNvSpPr txBox="1"/>
          <p:nvPr/>
        </p:nvSpPr>
        <p:spPr>
          <a:xfrm>
            <a:off x="6632192" y="1590359"/>
            <a:ext cx="408758" cy="338554"/>
          </a:xfrm>
          <a:prstGeom prst="rect">
            <a:avLst/>
          </a:prstGeom>
          <a:noFill/>
        </p:spPr>
        <p:txBody>
          <a:bodyPr wrap="square" rtlCol="0">
            <a:spAutoFit/>
          </a:bodyPr>
          <a:lstStyle/>
          <a:p>
            <a:r>
              <a:rPr lang="en-US" sz="1600" dirty="0" smtClean="0">
                <a:solidFill>
                  <a:srgbClr val="F12C3E"/>
                </a:solidFill>
                <a:latin typeface="Arial" pitchFamily="34" charset="0"/>
                <a:cs typeface="Arial" pitchFamily="34" charset="0"/>
              </a:rPr>
              <a:t>on</a:t>
            </a:r>
            <a:endParaRPr lang="en-US" sz="1600" dirty="0">
              <a:solidFill>
                <a:srgbClr val="F12C3E"/>
              </a:solidFill>
              <a:latin typeface="Arial" pitchFamily="34" charset="0"/>
              <a:cs typeface="Arial" pitchFamily="34" charset="0"/>
            </a:endParaRPr>
          </a:p>
        </p:txBody>
      </p:sp>
      <p:sp>
        <p:nvSpPr>
          <p:cNvPr id="39" name="TextBox 38"/>
          <p:cNvSpPr txBox="1"/>
          <p:nvPr/>
        </p:nvSpPr>
        <p:spPr>
          <a:xfrm>
            <a:off x="3039406" y="2240395"/>
            <a:ext cx="408758" cy="338554"/>
          </a:xfrm>
          <a:prstGeom prst="rect">
            <a:avLst/>
          </a:prstGeom>
          <a:noFill/>
        </p:spPr>
        <p:txBody>
          <a:bodyPr wrap="square" rtlCol="0">
            <a:spAutoFit/>
          </a:bodyPr>
          <a:lstStyle/>
          <a:p>
            <a:r>
              <a:rPr lang="en-US" sz="1600" dirty="0" smtClean="0">
                <a:solidFill>
                  <a:srgbClr val="F12C3E"/>
                </a:solidFill>
                <a:latin typeface="Arial" pitchFamily="34" charset="0"/>
                <a:cs typeface="Arial" pitchFamily="34" charset="0"/>
              </a:rPr>
              <a:t>on</a:t>
            </a:r>
            <a:endParaRPr lang="en-US" sz="1600" dirty="0">
              <a:solidFill>
                <a:srgbClr val="F12C3E"/>
              </a:solidFill>
              <a:latin typeface="Arial" pitchFamily="34" charset="0"/>
              <a:cs typeface="Arial" pitchFamily="34" charset="0"/>
            </a:endParaRPr>
          </a:p>
        </p:txBody>
      </p:sp>
      <p:sp>
        <p:nvSpPr>
          <p:cNvPr id="40" name="TextBox 39"/>
          <p:cNvSpPr txBox="1"/>
          <p:nvPr/>
        </p:nvSpPr>
        <p:spPr>
          <a:xfrm>
            <a:off x="5455528" y="2625932"/>
            <a:ext cx="484094" cy="338554"/>
          </a:xfrm>
          <a:prstGeom prst="rect">
            <a:avLst/>
          </a:prstGeom>
          <a:noFill/>
        </p:spPr>
        <p:txBody>
          <a:bodyPr wrap="square" rtlCol="0">
            <a:spAutoFit/>
          </a:bodyPr>
          <a:lstStyle/>
          <a:p>
            <a:r>
              <a:rPr lang="en-US" sz="1600" dirty="0" smtClean="0">
                <a:solidFill>
                  <a:srgbClr val="F12C3E"/>
                </a:solidFill>
                <a:latin typeface="Arial" pitchFamily="34" charset="0"/>
                <a:cs typeface="Arial" pitchFamily="34" charset="0"/>
              </a:rPr>
              <a:t>off</a:t>
            </a:r>
            <a:endParaRPr lang="en-US" sz="1600" dirty="0">
              <a:solidFill>
                <a:srgbClr val="F12C3E"/>
              </a:solidFill>
              <a:latin typeface="Arial" pitchFamily="34" charset="0"/>
              <a:cs typeface="Arial" pitchFamily="34" charset="0"/>
            </a:endParaRPr>
          </a:p>
        </p:txBody>
      </p:sp>
      <p:sp>
        <p:nvSpPr>
          <p:cNvPr id="41" name="TextBox 40"/>
          <p:cNvSpPr txBox="1"/>
          <p:nvPr/>
        </p:nvSpPr>
        <p:spPr>
          <a:xfrm>
            <a:off x="6848510" y="3021046"/>
            <a:ext cx="421144" cy="338554"/>
          </a:xfrm>
          <a:prstGeom prst="rect">
            <a:avLst/>
          </a:prstGeom>
          <a:noFill/>
        </p:spPr>
        <p:txBody>
          <a:bodyPr wrap="square" rtlCol="0">
            <a:spAutoFit/>
          </a:bodyPr>
          <a:lstStyle/>
          <a:p>
            <a:r>
              <a:rPr lang="en-US" sz="1600" dirty="0" smtClean="0">
                <a:solidFill>
                  <a:srgbClr val="F12C3E"/>
                </a:solidFill>
                <a:latin typeface="Arial" pitchFamily="34" charset="0"/>
                <a:cs typeface="Arial" pitchFamily="34" charset="0"/>
              </a:rPr>
              <a:t>to</a:t>
            </a:r>
            <a:endParaRPr lang="en-US" sz="1600" dirty="0">
              <a:solidFill>
                <a:srgbClr val="F12C3E"/>
              </a:solidFill>
              <a:latin typeface="Arial" pitchFamily="34" charset="0"/>
              <a:cs typeface="Arial" pitchFamily="34" charset="0"/>
            </a:endParaRPr>
          </a:p>
        </p:txBody>
      </p:sp>
      <p:sp>
        <p:nvSpPr>
          <p:cNvPr id="42" name="TextBox 41"/>
          <p:cNvSpPr txBox="1"/>
          <p:nvPr/>
        </p:nvSpPr>
        <p:spPr>
          <a:xfrm>
            <a:off x="3638704" y="3906383"/>
            <a:ext cx="359160" cy="338554"/>
          </a:xfrm>
          <a:prstGeom prst="rect">
            <a:avLst/>
          </a:prstGeom>
          <a:noFill/>
        </p:spPr>
        <p:txBody>
          <a:bodyPr wrap="square" rtlCol="0">
            <a:spAutoFit/>
          </a:bodyPr>
          <a:lstStyle/>
          <a:p>
            <a:r>
              <a:rPr lang="en-US" sz="1600" dirty="0" smtClean="0">
                <a:solidFill>
                  <a:srgbClr val="F12C3E"/>
                </a:solidFill>
                <a:latin typeface="Arial" pitchFamily="34" charset="0"/>
                <a:cs typeface="Arial" pitchFamily="34" charset="0"/>
              </a:rPr>
              <a:t>to</a:t>
            </a:r>
            <a:endParaRPr lang="en-US" sz="1600" dirty="0">
              <a:solidFill>
                <a:srgbClr val="F12C3E"/>
              </a:solidFill>
              <a:latin typeface="Arial" pitchFamily="34" charset="0"/>
              <a:cs typeface="Arial" pitchFamily="34" charset="0"/>
            </a:endParaRPr>
          </a:p>
        </p:txBody>
      </p:sp>
      <p:sp>
        <p:nvSpPr>
          <p:cNvPr id="43" name="TextBox 42"/>
          <p:cNvSpPr txBox="1"/>
          <p:nvPr/>
        </p:nvSpPr>
        <p:spPr>
          <a:xfrm>
            <a:off x="6508509" y="3902979"/>
            <a:ext cx="525446" cy="338554"/>
          </a:xfrm>
          <a:prstGeom prst="rect">
            <a:avLst/>
          </a:prstGeom>
          <a:noFill/>
        </p:spPr>
        <p:txBody>
          <a:bodyPr wrap="square" rtlCol="0">
            <a:spAutoFit/>
          </a:bodyPr>
          <a:lstStyle/>
          <a:p>
            <a:r>
              <a:rPr lang="en-US" sz="1600" dirty="0" smtClean="0">
                <a:solidFill>
                  <a:srgbClr val="F12C3E"/>
                </a:solidFill>
                <a:latin typeface="Arial" pitchFamily="34" charset="0"/>
                <a:cs typeface="Arial" pitchFamily="34" charset="0"/>
              </a:rPr>
              <a:t>into</a:t>
            </a:r>
            <a:endParaRPr lang="en-US" sz="1600" dirty="0">
              <a:solidFill>
                <a:srgbClr val="F12C3E"/>
              </a:solidFill>
              <a:latin typeface="Arial" pitchFamily="34" charset="0"/>
              <a:cs typeface="Arial" pitchFamily="34" charset="0"/>
            </a:endParaRPr>
          </a:p>
        </p:txBody>
      </p:sp>
      <p:sp>
        <p:nvSpPr>
          <p:cNvPr id="45" name="TextBox 44"/>
          <p:cNvSpPr txBox="1"/>
          <p:nvPr/>
        </p:nvSpPr>
        <p:spPr>
          <a:xfrm>
            <a:off x="4170087" y="4138836"/>
            <a:ext cx="722092" cy="338554"/>
          </a:xfrm>
          <a:prstGeom prst="rect">
            <a:avLst/>
          </a:prstGeom>
          <a:noFill/>
        </p:spPr>
        <p:txBody>
          <a:bodyPr wrap="square" rtlCol="0">
            <a:spAutoFit/>
          </a:bodyPr>
          <a:lstStyle/>
          <a:p>
            <a:r>
              <a:rPr lang="en-US" sz="1600" dirty="0">
                <a:solidFill>
                  <a:srgbClr val="F12C3E"/>
                </a:solidFill>
                <a:latin typeface="Arial" pitchFamily="34" charset="0"/>
                <a:cs typeface="Arial" pitchFamily="34" charset="0"/>
              </a:rPr>
              <a:t>o</a:t>
            </a:r>
            <a:r>
              <a:rPr lang="en-US" sz="1600" dirty="0" smtClean="0">
                <a:solidFill>
                  <a:srgbClr val="F12C3E"/>
                </a:solidFill>
                <a:latin typeface="Arial" pitchFamily="34" charset="0"/>
                <a:cs typeface="Arial" pitchFamily="34" charset="0"/>
              </a:rPr>
              <a:t>ut of</a:t>
            </a:r>
            <a:endParaRPr lang="en-US" sz="1600" dirty="0">
              <a:solidFill>
                <a:srgbClr val="F12C3E"/>
              </a:solidFill>
              <a:latin typeface="Arial" pitchFamily="34" charset="0"/>
              <a:cs typeface="Arial" pitchFamily="34" charset="0"/>
            </a:endParaRPr>
          </a:p>
        </p:txBody>
      </p:sp>
      <p:sp>
        <p:nvSpPr>
          <p:cNvPr id="28" name="Rectangle 27"/>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10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P spid="43" grpId="0"/>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605840" y="1263440"/>
            <a:ext cx="6411194" cy="3231654"/>
          </a:xfrm>
          <a:prstGeom prst="rect">
            <a:avLst/>
          </a:prstGeom>
        </p:spPr>
        <p:txBody>
          <a:bodyPr wrap="square" lIns="0" tIns="0" rIns="0" bIns="0" rtlCol="0">
            <a:spAutoFit/>
          </a:bodyPr>
          <a:lstStyle/>
          <a:p>
            <a:pPr>
              <a:spcBef>
                <a:spcPts val="1200"/>
              </a:spcBef>
            </a:pPr>
            <a:r>
              <a:rPr lang="en-US" sz="1600" dirty="0">
                <a:solidFill>
                  <a:srgbClr val="003359"/>
                </a:solidFill>
                <a:latin typeface="Arial" pitchFamily="34" charset="0"/>
                <a:cs typeface="Arial" pitchFamily="34" charset="0"/>
              </a:rPr>
              <a:t>A: Do you want to go (1) </a:t>
            </a:r>
            <a:r>
              <a:rPr lang="en-US" sz="1600" b="1" u="dottedHeavy" dirty="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 my sister’s house?</a:t>
            </a:r>
          </a:p>
          <a:p>
            <a:pPr>
              <a:spcBef>
                <a:spcPts val="1200"/>
              </a:spcBef>
            </a:pPr>
            <a:r>
              <a:rPr lang="en-US" sz="1600" dirty="0">
                <a:solidFill>
                  <a:srgbClr val="003359"/>
                </a:solidFill>
                <a:latin typeface="Arial" pitchFamily="34" charset="0"/>
                <a:cs typeface="Arial" pitchFamily="34" charset="0"/>
              </a:rPr>
              <a:t>B: Yes. Let’s take the bus. We can get (2) </a:t>
            </a:r>
            <a:r>
              <a:rPr lang="en-US" sz="1600" b="1" u="dottedHeavy" dirty="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 the bus at Post Road.</a:t>
            </a:r>
          </a:p>
          <a:p>
            <a:pPr>
              <a:spcBef>
                <a:spcPts val="1200"/>
              </a:spcBef>
            </a:pPr>
            <a:r>
              <a:rPr lang="en-US" sz="1600" dirty="0">
                <a:solidFill>
                  <a:srgbClr val="003359"/>
                </a:solidFill>
                <a:latin typeface="Arial" pitchFamily="34" charset="0"/>
                <a:cs typeface="Arial" pitchFamily="34" charset="0"/>
              </a:rPr>
              <a:t>A: I hate the bus. How about taking the subway? We can get</a:t>
            </a:r>
            <a:br>
              <a:rPr lang="en-US" sz="1600" dirty="0">
                <a:solidFill>
                  <a:srgbClr val="003359"/>
                </a:solidFill>
                <a:latin typeface="Arial" pitchFamily="34" charset="0"/>
                <a:cs typeface="Arial" pitchFamily="34" charset="0"/>
              </a:rPr>
            </a:br>
            <a:r>
              <a:rPr lang="en-US" sz="1600" dirty="0">
                <a:solidFill>
                  <a:srgbClr val="003359"/>
                </a:solidFill>
                <a:latin typeface="Arial" pitchFamily="34" charset="0"/>
                <a:cs typeface="Arial" pitchFamily="34" charset="0"/>
              </a:rPr>
              <a:t>    (3) </a:t>
            </a:r>
            <a:r>
              <a:rPr lang="en-US" sz="1600" u="dotted" dirty="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 the subway at 32nd Street.</a:t>
            </a:r>
          </a:p>
          <a:p>
            <a:pPr>
              <a:spcBef>
                <a:spcPts val="1200"/>
              </a:spcBef>
            </a:pPr>
            <a:r>
              <a:rPr lang="en-US" sz="1600" dirty="0">
                <a:solidFill>
                  <a:srgbClr val="003359"/>
                </a:solidFill>
                <a:latin typeface="Arial" pitchFamily="34" charset="0"/>
                <a:cs typeface="Arial" pitchFamily="34" charset="0"/>
              </a:rPr>
              <a:t>B: OK. And where do we get (4) </a:t>
            </a:r>
            <a:r>
              <a:rPr lang="en-US" sz="1600" b="1" u="dottedHeavy" dirty="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 for your sister’s house?</a:t>
            </a:r>
          </a:p>
          <a:p>
            <a:pPr>
              <a:spcBef>
                <a:spcPts val="1200"/>
              </a:spcBef>
            </a:pPr>
            <a:r>
              <a:rPr lang="en-US" sz="1600" dirty="0">
                <a:solidFill>
                  <a:srgbClr val="003359"/>
                </a:solidFill>
                <a:latin typeface="Arial" pitchFamily="34" charset="0"/>
                <a:cs typeface="Arial" pitchFamily="34" charset="0"/>
              </a:rPr>
              <a:t>A: At Liberty Road. Then we have to walk (5) </a:t>
            </a:r>
            <a:r>
              <a:rPr lang="en-US" sz="1600" b="1" u="dottedHeavy" dirty="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 my sister’s house. </a:t>
            </a:r>
          </a:p>
          <a:p>
            <a:pPr>
              <a:spcBef>
                <a:spcPts val="1200"/>
              </a:spcBef>
            </a:pPr>
            <a:r>
              <a:rPr lang="en-US" sz="1600" dirty="0">
                <a:solidFill>
                  <a:srgbClr val="003359"/>
                </a:solidFill>
                <a:latin typeface="Arial" pitchFamily="34" charset="0"/>
                <a:cs typeface="Arial" pitchFamily="34" charset="0"/>
              </a:rPr>
              <a:t>B: That’s a lot of walking! Let’s just take a taxi. We can tell the driver </a:t>
            </a:r>
            <a:br>
              <a:rPr lang="en-US" sz="1600" dirty="0">
                <a:solidFill>
                  <a:srgbClr val="003359"/>
                </a:solidFill>
                <a:latin typeface="Arial" pitchFamily="34" charset="0"/>
                <a:cs typeface="Arial" pitchFamily="34" charset="0"/>
              </a:rPr>
            </a:br>
            <a:r>
              <a:rPr lang="en-US" sz="1600" dirty="0">
                <a:solidFill>
                  <a:srgbClr val="003359"/>
                </a:solidFill>
                <a:latin typeface="Arial" pitchFamily="34" charset="0"/>
                <a:cs typeface="Arial" pitchFamily="34" charset="0"/>
              </a:rPr>
              <a:t>     to go </a:t>
            </a:r>
            <a:r>
              <a:rPr lang="en-US" sz="1600" u="dotted" dirty="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 your  sister’s house after we get (7) </a:t>
            </a:r>
            <a:r>
              <a:rPr lang="en-US" sz="1600" b="1" u="dottedHeavy" dirty="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 the taxi. That </a:t>
            </a:r>
            <a:br>
              <a:rPr lang="en-US" sz="1600" dirty="0">
                <a:solidFill>
                  <a:srgbClr val="003359"/>
                </a:solidFill>
                <a:latin typeface="Arial" pitchFamily="34" charset="0"/>
                <a:cs typeface="Arial" pitchFamily="34" charset="0"/>
              </a:rPr>
            </a:br>
            <a:r>
              <a:rPr lang="en-US" sz="1600" dirty="0">
                <a:solidFill>
                  <a:srgbClr val="003359"/>
                </a:solidFill>
                <a:latin typeface="Arial" pitchFamily="34" charset="0"/>
                <a:cs typeface="Arial" pitchFamily="34" charset="0"/>
              </a:rPr>
              <a:t>     way we can get (8) </a:t>
            </a:r>
            <a:r>
              <a:rPr lang="en-US" sz="1600" b="1" u="dottedHeavy" dirty="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 the taxi right in front of your sister’s </a:t>
            </a:r>
            <a:br>
              <a:rPr lang="en-US" sz="1600" dirty="0">
                <a:solidFill>
                  <a:srgbClr val="003359"/>
                </a:solidFill>
                <a:latin typeface="Arial" pitchFamily="34" charset="0"/>
                <a:cs typeface="Arial" pitchFamily="34" charset="0"/>
              </a:rPr>
            </a:br>
            <a:r>
              <a:rPr lang="en-US" sz="1600" dirty="0">
                <a:solidFill>
                  <a:srgbClr val="003359"/>
                </a:solidFill>
                <a:latin typeface="Arial" pitchFamily="34" charset="0"/>
                <a:cs typeface="Arial" pitchFamily="34" charset="0"/>
              </a:rPr>
              <a:t>     house!</a:t>
            </a:r>
          </a:p>
        </p:txBody>
      </p:sp>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3.1: Practice</a:t>
            </a:r>
            <a:endParaRPr lang="en-GB" dirty="0">
              <a:latin typeface="Arial" pitchFamily="34" charset="0"/>
              <a:cs typeface="Arial" pitchFamily="34" charset="0"/>
            </a:endParaRPr>
          </a:p>
        </p:txBody>
      </p:sp>
      <p:pic>
        <p:nvPicPr>
          <p:cNvPr id="36" name="Picture 3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5600" y="1164148"/>
            <a:ext cx="1997075" cy="1441566"/>
          </a:xfrm>
          <a:prstGeom prst="rect">
            <a:avLst/>
          </a:prstGeom>
        </p:spPr>
      </p:pic>
      <p:sp>
        <p:nvSpPr>
          <p:cNvPr id="37" name="TextBox 36"/>
          <p:cNvSpPr txBox="1"/>
          <p:nvPr/>
        </p:nvSpPr>
        <p:spPr>
          <a:xfrm>
            <a:off x="4776419" y="1204484"/>
            <a:ext cx="484094" cy="338554"/>
          </a:xfrm>
          <a:prstGeom prst="rect">
            <a:avLst/>
          </a:prstGeom>
          <a:noFill/>
        </p:spPr>
        <p:txBody>
          <a:bodyPr wrap="square" rtlCol="0">
            <a:spAutoFit/>
          </a:bodyPr>
          <a:lstStyle/>
          <a:p>
            <a:r>
              <a:rPr lang="en-US" sz="1600" dirty="0" smtClean="0">
                <a:solidFill>
                  <a:srgbClr val="F12C3E"/>
                </a:solidFill>
                <a:latin typeface="Arial" pitchFamily="34" charset="0"/>
                <a:cs typeface="Arial" pitchFamily="34" charset="0"/>
              </a:rPr>
              <a:t>to</a:t>
            </a:r>
            <a:endParaRPr lang="en-US" sz="1600" dirty="0">
              <a:solidFill>
                <a:srgbClr val="F12C3E"/>
              </a:solidFill>
              <a:latin typeface="Arial" pitchFamily="34" charset="0"/>
              <a:cs typeface="Arial" pitchFamily="34" charset="0"/>
            </a:endParaRPr>
          </a:p>
        </p:txBody>
      </p:sp>
      <p:sp>
        <p:nvSpPr>
          <p:cNvPr id="38" name="TextBox 37"/>
          <p:cNvSpPr txBox="1"/>
          <p:nvPr/>
        </p:nvSpPr>
        <p:spPr>
          <a:xfrm>
            <a:off x="6283496" y="1604454"/>
            <a:ext cx="408758" cy="338554"/>
          </a:xfrm>
          <a:prstGeom prst="rect">
            <a:avLst/>
          </a:prstGeom>
          <a:noFill/>
        </p:spPr>
        <p:txBody>
          <a:bodyPr wrap="square" rtlCol="0">
            <a:spAutoFit/>
          </a:bodyPr>
          <a:lstStyle/>
          <a:p>
            <a:r>
              <a:rPr lang="en-US" sz="1600" dirty="0" smtClean="0">
                <a:solidFill>
                  <a:srgbClr val="F12C3E"/>
                </a:solidFill>
                <a:latin typeface="Arial" pitchFamily="34" charset="0"/>
                <a:cs typeface="Arial" pitchFamily="34" charset="0"/>
              </a:rPr>
              <a:t>on</a:t>
            </a:r>
            <a:endParaRPr lang="en-US" sz="1600" dirty="0">
              <a:solidFill>
                <a:srgbClr val="F12C3E"/>
              </a:solidFill>
              <a:latin typeface="Arial" pitchFamily="34" charset="0"/>
              <a:cs typeface="Arial" pitchFamily="34" charset="0"/>
            </a:endParaRPr>
          </a:p>
        </p:txBody>
      </p:sp>
      <p:sp>
        <p:nvSpPr>
          <p:cNvPr id="39" name="TextBox 38"/>
          <p:cNvSpPr txBox="1"/>
          <p:nvPr/>
        </p:nvSpPr>
        <p:spPr>
          <a:xfrm>
            <a:off x="3042360" y="2250317"/>
            <a:ext cx="408758" cy="338554"/>
          </a:xfrm>
          <a:prstGeom prst="rect">
            <a:avLst/>
          </a:prstGeom>
          <a:noFill/>
        </p:spPr>
        <p:txBody>
          <a:bodyPr wrap="square" rtlCol="0">
            <a:spAutoFit/>
          </a:bodyPr>
          <a:lstStyle/>
          <a:p>
            <a:r>
              <a:rPr lang="en-US" sz="1600" dirty="0" smtClean="0">
                <a:solidFill>
                  <a:srgbClr val="F12C3E"/>
                </a:solidFill>
                <a:latin typeface="Arial" pitchFamily="34" charset="0"/>
                <a:cs typeface="Arial" pitchFamily="34" charset="0"/>
              </a:rPr>
              <a:t>on</a:t>
            </a:r>
            <a:endParaRPr lang="en-US" sz="1600" dirty="0">
              <a:solidFill>
                <a:srgbClr val="F12C3E"/>
              </a:solidFill>
              <a:latin typeface="Arial" pitchFamily="34" charset="0"/>
              <a:cs typeface="Arial" pitchFamily="34" charset="0"/>
            </a:endParaRPr>
          </a:p>
        </p:txBody>
      </p:sp>
      <p:sp>
        <p:nvSpPr>
          <p:cNvPr id="40" name="TextBox 39"/>
          <p:cNvSpPr txBox="1"/>
          <p:nvPr/>
        </p:nvSpPr>
        <p:spPr>
          <a:xfrm>
            <a:off x="5442410" y="2640957"/>
            <a:ext cx="484094" cy="338554"/>
          </a:xfrm>
          <a:prstGeom prst="rect">
            <a:avLst/>
          </a:prstGeom>
          <a:noFill/>
        </p:spPr>
        <p:txBody>
          <a:bodyPr wrap="square" rtlCol="0">
            <a:spAutoFit/>
          </a:bodyPr>
          <a:lstStyle/>
          <a:p>
            <a:r>
              <a:rPr lang="en-US" sz="1600" dirty="0" smtClean="0">
                <a:solidFill>
                  <a:srgbClr val="F12C3E"/>
                </a:solidFill>
                <a:latin typeface="Arial" pitchFamily="34" charset="0"/>
                <a:cs typeface="Arial" pitchFamily="34" charset="0"/>
              </a:rPr>
              <a:t>off</a:t>
            </a:r>
            <a:endParaRPr lang="en-US" sz="1600" dirty="0">
              <a:solidFill>
                <a:srgbClr val="F12C3E"/>
              </a:solidFill>
              <a:latin typeface="Arial" pitchFamily="34" charset="0"/>
              <a:cs typeface="Arial" pitchFamily="34" charset="0"/>
            </a:endParaRPr>
          </a:p>
        </p:txBody>
      </p:sp>
      <p:sp>
        <p:nvSpPr>
          <p:cNvPr id="41" name="TextBox 40"/>
          <p:cNvSpPr txBox="1"/>
          <p:nvPr/>
        </p:nvSpPr>
        <p:spPr>
          <a:xfrm>
            <a:off x="6607996" y="3033168"/>
            <a:ext cx="355604" cy="338554"/>
          </a:xfrm>
          <a:prstGeom prst="rect">
            <a:avLst/>
          </a:prstGeom>
          <a:noFill/>
        </p:spPr>
        <p:txBody>
          <a:bodyPr wrap="square" rtlCol="0">
            <a:spAutoFit/>
          </a:bodyPr>
          <a:lstStyle/>
          <a:p>
            <a:r>
              <a:rPr lang="en-US" sz="1600" dirty="0" smtClean="0">
                <a:solidFill>
                  <a:srgbClr val="F12C3E"/>
                </a:solidFill>
                <a:latin typeface="Arial" pitchFamily="34" charset="0"/>
                <a:cs typeface="Arial" pitchFamily="34" charset="0"/>
              </a:rPr>
              <a:t>to</a:t>
            </a:r>
            <a:endParaRPr lang="en-US" sz="1600" dirty="0">
              <a:solidFill>
                <a:srgbClr val="F12C3E"/>
              </a:solidFill>
              <a:latin typeface="Arial" pitchFamily="34" charset="0"/>
              <a:cs typeface="Arial" pitchFamily="34" charset="0"/>
            </a:endParaRPr>
          </a:p>
        </p:txBody>
      </p:sp>
      <p:sp>
        <p:nvSpPr>
          <p:cNvPr id="42" name="TextBox 41"/>
          <p:cNvSpPr txBox="1"/>
          <p:nvPr/>
        </p:nvSpPr>
        <p:spPr>
          <a:xfrm>
            <a:off x="3336873" y="3679830"/>
            <a:ext cx="359160" cy="338554"/>
          </a:xfrm>
          <a:prstGeom prst="rect">
            <a:avLst/>
          </a:prstGeom>
          <a:noFill/>
        </p:spPr>
        <p:txBody>
          <a:bodyPr wrap="square" rtlCol="0">
            <a:spAutoFit/>
          </a:bodyPr>
          <a:lstStyle/>
          <a:p>
            <a:r>
              <a:rPr lang="en-US" sz="1600" dirty="0" smtClean="0">
                <a:solidFill>
                  <a:srgbClr val="F12C3E"/>
                </a:solidFill>
                <a:latin typeface="Arial" pitchFamily="34" charset="0"/>
                <a:cs typeface="Arial" pitchFamily="34" charset="0"/>
              </a:rPr>
              <a:t>to</a:t>
            </a:r>
            <a:endParaRPr lang="en-US" sz="1600" dirty="0">
              <a:solidFill>
                <a:srgbClr val="F12C3E"/>
              </a:solidFill>
              <a:latin typeface="Arial" pitchFamily="34" charset="0"/>
              <a:cs typeface="Arial" pitchFamily="34" charset="0"/>
            </a:endParaRPr>
          </a:p>
        </p:txBody>
      </p:sp>
      <p:sp>
        <p:nvSpPr>
          <p:cNvPr id="43" name="TextBox 42"/>
          <p:cNvSpPr txBox="1"/>
          <p:nvPr/>
        </p:nvSpPr>
        <p:spPr>
          <a:xfrm>
            <a:off x="6828310" y="3673085"/>
            <a:ext cx="525446" cy="338554"/>
          </a:xfrm>
          <a:prstGeom prst="rect">
            <a:avLst/>
          </a:prstGeom>
          <a:noFill/>
        </p:spPr>
        <p:txBody>
          <a:bodyPr wrap="square" rtlCol="0">
            <a:spAutoFit/>
          </a:bodyPr>
          <a:lstStyle/>
          <a:p>
            <a:r>
              <a:rPr lang="en-US" sz="1600" dirty="0" smtClean="0">
                <a:solidFill>
                  <a:srgbClr val="F12C3E"/>
                </a:solidFill>
                <a:latin typeface="Arial" pitchFamily="34" charset="0"/>
                <a:cs typeface="Arial" pitchFamily="34" charset="0"/>
              </a:rPr>
              <a:t>into</a:t>
            </a:r>
            <a:endParaRPr lang="en-US" sz="1600" dirty="0">
              <a:solidFill>
                <a:srgbClr val="F12C3E"/>
              </a:solidFill>
              <a:latin typeface="Arial" pitchFamily="34" charset="0"/>
              <a:cs typeface="Arial" pitchFamily="34" charset="0"/>
            </a:endParaRPr>
          </a:p>
        </p:txBody>
      </p:sp>
      <p:sp>
        <p:nvSpPr>
          <p:cNvPr id="45" name="TextBox 44"/>
          <p:cNvSpPr txBox="1"/>
          <p:nvPr/>
        </p:nvSpPr>
        <p:spPr>
          <a:xfrm>
            <a:off x="4579412" y="3921387"/>
            <a:ext cx="722092" cy="338554"/>
          </a:xfrm>
          <a:prstGeom prst="rect">
            <a:avLst/>
          </a:prstGeom>
          <a:noFill/>
        </p:spPr>
        <p:txBody>
          <a:bodyPr wrap="square" rtlCol="0">
            <a:spAutoFit/>
          </a:bodyPr>
          <a:lstStyle/>
          <a:p>
            <a:r>
              <a:rPr lang="en-US" sz="1600" dirty="0">
                <a:solidFill>
                  <a:srgbClr val="F12C3E"/>
                </a:solidFill>
                <a:latin typeface="Arial" pitchFamily="34" charset="0"/>
                <a:cs typeface="Arial" pitchFamily="34" charset="0"/>
              </a:rPr>
              <a:t>o</a:t>
            </a:r>
            <a:r>
              <a:rPr lang="en-US" sz="1600" dirty="0" smtClean="0">
                <a:solidFill>
                  <a:srgbClr val="F12C3E"/>
                </a:solidFill>
                <a:latin typeface="Arial" pitchFamily="34" charset="0"/>
                <a:cs typeface="Arial" pitchFamily="34" charset="0"/>
              </a:rPr>
              <a:t>ut of</a:t>
            </a:r>
            <a:endParaRPr lang="en-US" sz="1600" dirty="0">
              <a:solidFill>
                <a:srgbClr val="F12C3E"/>
              </a:solidFill>
              <a:latin typeface="Arial" pitchFamily="34" charset="0"/>
              <a:cs typeface="Arial" pitchFamily="34" charset="0"/>
            </a:endParaRPr>
          </a:p>
        </p:txBody>
      </p:sp>
      <p:grpSp>
        <p:nvGrpSpPr>
          <p:cNvPr id="35" name="Group 34"/>
          <p:cNvGrpSpPr/>
          <p:nvPr/>
        </p:nvGrpSpPr>
        <p:grpSpPr>
          <a:xfrm>
            <a:off x="355600" y="871876"/>
            <a:ext cx="1997075" cy="304800"/>
            <a:chOff x="358775" y="857250"/>
            <a:chExt cx="1285875" cy="304800"/>
          </a:xfrm>
        </p:grpSpPr>
        <p:sp>
          <p:nvSpPr>
            <p:cNvPr id="44" name="Rectangle 43"/>
            <p:cNvSpPr/>
            <p:nvPr/>
          </p:nvSpPr>
          <p:spPr>
            <a:xfrm>
              <a:off x="358775" y="857250"/>
              <a:ext cx="1285875" cy="3048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6" name="TextBox 45"/>
            <p:cNvSpPr txBox="1"/>
            <p:nvPr/>
          </p:nvSpPr>
          <p:spPr>
            <a:xfrm>
              <a:off x="431800" y="934320"/>
              <a:ext cx="1133475" cy="152400"/>
            </a:xfrm>
            <a:prstGeom prst="rect">
              <a:avLst/>
            </a:prstGeom>
          </p:spPr>
          <p:txBody>
            <a:bodyPr wrap="square" lIns="0" tIns="0" rIns="0" bIns="0" rtlCol="0" anchor="ctr">
              <a:noAutofit/>
            </a:bodyPr>
            <a:lstStyle/>
            <a:p>
              <a:pPr algn="ctr"/>
              <a:r>
                <a:rPr lang="nl-NL" sz="1600" b="1" dirty="0">
                  <a:solidFill>
                    <a:srgbClr val="003359"/>
                  </a:solidFill>
                  <a:latin typeface="Arial" pitchFamily="34" charset="0"/>
                  <a:cs typeface="Arial" pitchFamily="34" charset="0"/>
                </a:rPr>
                <a:t>Scenario</a:t>
              </a:r>
              <a:endParaRPr lang="en-US" sz="1600" b="1" i="0" dirty="0">
                <a:solidFill>
                  <a:srgbClr val="003359"/>
                </a:solidFill>
                <a:latin typeface="Arial" pitchFamily="34" charset="0"/>
                <a:cs typeface="Arial" pitchFamily="34" charset="0"/>
              </a:endParaRPr>
            </a:p>
          </p:txBody>
        </p:sp>
      </p:grpSp>
      <p:grpSp>
        <p:nvGrpSpPr>
          <p:cNvPr id="28" name="Group 27"/>
          <p:cNvGrpSpPr/>
          <p:nvPr/>
        </p:nvGrpSpPr>
        <p:grpSpPr>
          <a:xfrm>
            <a:off x="2515049" y="873528"/>
            <a:ext cx="6273351" cy="3721895"/>
            <a:chOff x="2090696" y="1047255"/>
            <a:chExt cx="3027307" cy="3470911"/>
          </a:xfrm>
        </p:grpSpPr>
        <p:sp>
          <p:nvSpPr>
            <p:cNvPr id="29" name="Rectangle 28"/>
            <p:cNvSpPr/>
            <p:nvPr/>
          </p:nvSpPr>
          <p:spPr>
            <a:xfrm>
              <a:off x="2097783" y="1047255"/>
              <a:ext cx="3020220" cy="3048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0" name="TextBox 29"/>
            <p:cNvSpPr txBox="1"/>
            <p:nvPr/>
          </p:nvSpPr>
          <p:spPr>
            <a:xfrm>
              <a:off x="2132713" y="1128960"/>
              <a:ext cx="2443401" cy="152400"/>
            </a:xfrm>
            <a:prstGeom prst="rect">
              <a:avLst/>
            </a:prstGeom>
          </p:spPr>
          <p:txBody>
            <a:bodyPr wrap="square" lIns="0" tIns="0" rIns="0" bIns="0" rtlCol="0" anchor="ctr">
              <a:noAutofit/>
            </a:bodyPr>
            <a:lstStyle/>
            <a:p>
              <a:r>
                <a:rPr lang="en-US" sz="1600" b="1" dirty="0">
                  <a:solidFill>
                    <a:srgbClr val="003359"/>
                  </a:solidFill>
                  <a:latin typeface="Arial" pitchFamily="34" charset="0"/>
                  <a:cs typeface="Arial" pitchFamily="34" charset="0"/>
                </a:rPr>
                <a:t>Students C and D</a:t>
              </a:r>
            </a:p>
          </p:txBody>
        </p:sp>
        <p:sp>
          <p:nvSpPr>
            <p:cNvPr id="31" name="Rectangle 30"/>
            <p:cNvSpPr/>
            <p:nvPr/>
          </p:nvSpPr>
          <p:spPr>
            <a:xfrm>
              <a:off x="2090696" y="1052037"/>
              <a:ext cx="3026154" cy="3466129"/>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32" name="Rectangle 31"/>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28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P spid="43" grpId="0"/>
      <p:bldP spid="4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8"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3.1: Practice</a:t>
            </a:r>
            <a:endParaRPr lang="en-GB" dirty="0">
              <a:latin typeface="Arial" pitchFamily="34" charset="0"/>
              <a:cs typeface="Arial" pitchFamily="34" charset="0"/>
            </a:endParaRPr>
          </a:p>
        </p:txBody>
      </p:sp>
      <p:grpSp>
        <p:nvGrpSpPr>
          <p:cNvPr id="9" name="Group 8"/>
          <p:cNvGrpSpPr/>
          <p:nvPr/>
        </p:nvGrpSpPr>
        <p:grpSpPr>
          <a:xfrm>
            <a:off x="361949" y="863600"/>
            <a:ext cx="1997075" cy="1885950"/>
            <a:chOff x="361949" y="863600"/>
            <a:chExt cx="1997075" cy="1885950"/>
          </a:xfrm>
        </p:grpSpPr>
        <p:sp>
          <p:nvSpPr>
            <p:cNvPr id="10" name="Rectangle 9"/>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1" name="Rectangle 10"/>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2" name="Rectangle 11"/>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3" name="Rectangle 12"/>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4" name="Rectangle 13"/>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5" name="TextBox 14"/>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1</a:t>
              </a:r>
              <a:endParaRPr lang="en-US" sz="1400" b="1" i="0" dirty="0">
                <a:solidFill>
                  <a:schemeClr val="bg1"/>
                </a:solidFill>
                <a:latin typeface="Arial" pitchFamily="34" charset="0"/>
                <a:cs typeface="Arial" pitchFamily="34" charset="0"/>
              </a:endParaRPr>
            </a:p>
          </p:txBody>
        </p:sp>
        <p:sp>
          <p:nvSpPr>
            <p:cNvPr id="16" name="TextBox 15"/>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17" name="TextBox 16"/>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18" name="TextBox 17"/>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19" name="TextBox 18"/>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20" name="Rectangle 19"/>
          <p:cNvSpPr/>
          <p:nvPr/>
        </p:nvSpPr>
        <p:spPr>
          <a:xfrm>
            <a:off x="361949" y="2889250"/>
            <a:ext cx="8420101" cy="18923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nvGrpSpPr>
          <p:cNvPr id="21" name="Group 20"/>
          <p:cNvGrpSpPr/>
          <p:nvPr/>
        </p:nvGrpSpPr>
        <p:grpSpPr>
          <a:xfrm>
            <a:off x="2501899" y="863600"/>
            <a:ext cx="1997075" cy="1885950"/>
            <a:chOff x="361949" y="863600"/>
            <a:chExt cx="1997075" cy="1885950"/>
          </a:xfrm>
        </p:grpSpPr>
        <p:sp>
          <p:nvSpPr>
            <p:cNvPr id="22" name="Rectangle 21"/>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3" name="Rectangle 22"/>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4" name="Rectangle 23"/>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5" name="Rectangle 24"/>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Rectangle 25"/>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7" name="TextBox 26"/>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a:solidFill>
                    <a:schemeClr val="bg1"/>
                  </a:solidFill>
                  <a:latin typeface="Arial" pitchFamily="34" charset="0"/>
                  <a:cs typeface="Arial" pitchFamily="34" charset="0"/>
                </a:rPr>
                <a:t>Student</a:t>
              </a:r>
              <a:r>
                <a:rPr lang="en-US" sz="1400" b="1" i="0" baseline="0">
                  <a:solidFill>
                    <a:schemeClr val="bg1"/>
                  </a:solidFill>
                  <a:latin typeface="Arial" pitchFamily="34" charset="0"/>
                  <a:cs typeface="Arial" pitchFamily="34" charset="0"/>
                </a:rPr>
                <a:t> 2</a:t>
              </a:r>
              <a:endParaRPr lang="en-US" sz="1400" b="1" i="0">
                <a:solidFill>
                  <a:schemeClr val="bg1"/>
                </a:solidFill>
                <a:latin typeface="Arial" pitchFamily="34" charset="0"/>
                <a:cs typeface="Arial" pitchFamily="34" charset="0"/>
              </a:endParaRPr>
            </a:p>
          </p:txBody>
        </p:sp>
        <p:sp>
          <p:nvSpPr>
            <p:cNvPr id="28" name="TextBox 27"/>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29" name="TextBox 28"/>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30" name="TextBox 29"/>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31" name="TextBox 30"/>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32" name="Group 31"/>
          <p:cNvGrpSpPr/>
          <p:nvPr/>
        </p:nvGrpSpPr>
        <p:grpSpPr>
          <a:xfrm>
            <a:off x="4648199" y="863600"/>
            <a:ext cx="1997075" cy="1885950"/>
            <a:chOff x="361949" y="863600"/>
            <a:chExt cx="1997075" cy="1885950"/>
          </a:xfrm>
        </p:grpSpPr>
        <p:sp>
          <p:nvSpPr>
            <p:cNvPr id="33" name="Rectangle 32"/>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4" name="Rectangle 33"/>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Rectangle 34"/>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6" name="Rectangle 35"/>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7" name="Rectangle 36"/>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8" name="TextBox 37"/>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3</a:t>
              </a:r>
              <a:endParaRPr lang="en-US" sz="1400" b="1" i="0" dirty="0">
                <a:solidFill>
                  <a:schemeClr val="bg1"/>
                </a:solidFill>
                <a:latin typeface="Arial" pitchFamily="34" charset="0"/>
                <a:cs typeface="Arial" pitchFamily="34" charset="0"/>
              </a:endParaRPr>
            </a:p>
          </p:txBody>
        </p:sp>
        <p:sp>
          <p:nvSpPr>
            <p:cNvPr id="39" name="TextBox 38"/>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40" name="TextBox 39"/>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41" name="TextBox 40"/>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42" name="TextBox 41"/>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43" name="Group 42"/>
          <p:cNvGrpSpPr/>
          <p:nvPr/>
        </p:nvGrpSpPr>
        <p:grpSpPr>
          <a:xfrm>
            <a:off x="6788149" y="863600"/>
            <a:ext cx="1997075" cy="1885950"/>
            <a:chOff x="361949" y="863600"/>
            <a:chExt cx="1997075" cy="1885950"/>
          </a:xfrm>
        </p:grpSpPr>
        <p:sp>
          <p:nvSpPr>
            <p:cNvPr id="44" name="Rectangle 43"/>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5" name="Rectangle 44"/>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6" name="Rectangle 45"/>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7" name="Rectangle 46"/>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8" name="Rectangle 47"/>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9" name="TextBox 48"/>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4</a:t>
              </a:r>
              <a:endParaRPr lang="en-US" sz="1400" b="1" i="0" dirty="0">
                <a:solidFill>
                  <a:schemeClr val="bg1"/>
                </a:solidFill>
                <a:latin typeface="Arial" pitchFamily="34" charset="0"/>
                <a:cs typeface="Arial" pitchFamily="34" charset="0"/>
              </a:endParaRPr>
            </a:p>
          </p:txBody>
        </p:sp>
        <p:sp>
          <p:nvSpPr>
            <p:cNvPr id="50" name="TextBox 49"/>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51" name="TextBox 50"/>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52" name="TextBox 51"/>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53" name="TextBox 52"/>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54" name="TextBox 53"/>
          <p:cNvSpPr txBox="1"/>
          <p:nvPr/>
        </p:nvSpPr>
        <p:spPr>
          <a:xfrm>
            <a:off x="590550" y="304165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sp>
        <p:nvSpPr>
          <p:cNvPr id="58" name="Rectangle 57"/>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76228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3.2: Context Creation</a:t>
            </a:r>
            <a:endParaRPr lang="en-GB" dirty="0">
              <a:latin typeface="Arial" pitchFamily="34" charset="0"/>
              <a:cs typeface="Arial" pitchFamily="34" charset="0"/>
            </a:endParaRPr>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60908" y="850900"/>
            <a:ext cx="3427492" cy="2063750"/>
          </a:xfrm>
          <a:prstGeom prst="rect">
            <a:avLst/>
          </a:prstGeom>
        </p:spPr>
      </p:pic>
      <p:grpSp>
        <p:nvGrpSpPr>
          <p:cNvPr id="17" name="Group 16"/>
          <p:cNvGrpSpPr/>
          <p:nvPr/>
        </p:nvGrpSpPr>
        <p:grpSpPr>
          <a:xfrm>
            <a:off x="454245" y="3829169"/>
            <a:ext cx="5585880" cy="870834"/>
            <a:chOff x="853630" y="2072499"/>
            <a:chExt cx="5225493" cy="870834"/>
          </a:xfrm>
        </p:grpSpPr>
        <p:sp>
          <p:nvSpPr>
            <p:cNvPr id="18" name="TextBox 17"/>
            <p:cNvSpPr txBox="1"/>
            <p:nvPr/>
          </p:nvSpPr>
          <p:spPr>
            <a:xfrm>
              <a:off x="853630" y="2295333"/>
              <a:ext cx="5225493"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We just talked about getting around a city. If you want to </a:t>
              </a:r>
              <a:r>
                <a:rPr lang="en-US" sz="1600" dirty="0" smtClean="0">
                  <a:solidFill>
                    <a:srgbClr val="003359"/>
                  </a:solidFill>
                  <a:latin typeface="Arial" pitchFamily="34" charset="0"/>
                  <a:cs typeface="Arial" pitchFamily="34" charset="0"/>
                </a:rPr>
                <a:t>buy a </a:t>
              </a:r>
              <a:r>
                <a:rPr lang="en-US" sz="1600" dirty="0">
                  <a:solidFill>
                    <a:srgbClr val="003359"/>
                  </a:solidFill>
                  <a:latin typeface="Arial" pitchFamily="34" charset="0"/>
                  <a:cs typeface="Arial" pitchFamily="34" charset="0"/>
                </a:rPr>
                <a:t>bus ticket, and you don’t know the price, what can you ask?</a:t>
              </a:r>
            </a:p>
          </p:txBody>
        </p:sp>
        <p:sp>
          <p:nvSpPr>
            <p:cNvPr id="19" name="Right Triangle 18"/>
            <p:cNvSpPr/>
            <p:nvPr/>
          </p:nvSpPr>
          <p:spPr>
            <a:xfrm rot="5400000" flipH="1" flipV="1">
              <a:off x="3168049" y="2077985"/>
              <a:ext cx="147600" cy="136628"/>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5" name="Group 24"/>
          <p:cNvGrpSpPr/>
          <p:nvPr/>
        </p:nvGrpSpPr>
        <p:grpSpPr>
          <a:xfrm flipH="1">
            <a:off x="1909785" y="931258"/>
            <a:ext cx="2674800" cy="868840"/>
            <a:chOff x="3229888" y="1825148"/>
            <a:chExt cx="2674800" cy="868840"/>
          </a:xfrm>
          <a:solidFill>
            <a:srgbClr val="D0ECF3"/>
          </a:solidFill>
        </p:grpSpPr>
        <p:sp>
          <p:nvSpPr>
            <p:cNvPr id="26" name="TextBox 25"/>
            <p:cNvSpPr txBox="1"/>
            <p:nvPr/>
          </p:nvSpPr>
          <p:spPr>
            <a:xfrm>
              <a:off x="3229888" y="1825148"/>
              <a:ext cx="2674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smtClean="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r>
                <a:rPr lang="en-US" sz="1600" u="dotted" dirty="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endParaRPr lang="en-US" sz="1600" dirty="0">
                <a:solidFill>
                  <a:srgbClr val="003359"/>
                </a:solidFill>
                <a:latin typeface="Arial" pitchFamily="34" charset="0"/>
                <a:cs typeface="Arial" pitchFamily="34" charset="0"/>
              </a:endParaRPr>
            </a:p>
          </p:txBody>
        </p:sp>
        <p:sp>
          <p:nvSpPr>
            <p:cNvPr id="27" name="Right Triangle 26"/>
            <p:cNvSpPr/>
            <p:nvPr/>
          </p:nvSpPr>
          <p:spPr>
            <a:xfrm flipH="1" flipV="1">
              <a:off x="3738594" y="2547937"/>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8" name="TextBox 27"/>
          <p:cNvSpPr txBox="1"/>
          <p:nvPr/>
        </p:nvSpPr>
        <p:spPr>
          <a:xfrm>
            <a:off x="2000874" y="1080310"/>
            <a:ext cx="2454518"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How much is a bus ticket</a:t>
            </a:r>
            <a:endParaRPr lang="en-US" sz="1600" kern="1200" dirty="0">
              <a:solidFill>
                <a:srgbClr val="003359"/>
              </a:solidFill>
              <a:latin typeface="Arial" pitchFamily="34" charset="0"/>
              <a:cs typeface="Arial" pitchFamily="34"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2385" y="1862273"/>
            <a:ext cx="1569600" cy="1883086"/>
          </a:xfrm>
          <a:prstGeom prst="rect">
            <a:avLst/>
          </a:prstGeom>
        </p:spPr>
      </p:pic>
      <p:sp>
        <p:nvSpPr>
          <p:cNvPr id="24" name="Rectangle 23"/>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806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3.2: Context Creation</a:t>
            </a:r>
            <a:endParaRPr lang="en-GB" dirty="0">
              <a:latin typeface="Arial" pitchFamily="34" charset="0"/>
              <a:cs typeface="Arial" pitchFamily="34" charset="0"/>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60377" y="1862273"/>
            <a:ext cx="1569600" cy="1883086"/>
          </a:xfrm>
          <a:prstGeom prst="rect">
            <a:avLst/>
          </a:prstGeom>
        </p:spPr>
      </p:pic>
      <p:grpSp>
        <p:nvGrpSpPr>
          <p:cNvPr id="21" name="Group 20"/>
          <p:cNvGrpSpPr/>
          <p:nvPr/>
        </p:nvGrpSpPr>
        <p:grpSpPr>
          <a:xfrm>
            <a:off x="957977" y="3832776"/>
            <a:ext cx="3974400" cy="868522"/>
            <a:chOff x="2539610" y="3840162"/>
            <a:chExt cx="3974400" cy="868522"/>
          </a:xfrm>
        </p:grpSpPr>
        <p:sp>
          <p:nvSpPr>
            <p:cNvPr id="22" name="TextBox 21"/>
            <p:cNvSpPr txBox="1"/>
            <p:nvPr/>
          </p:nvSpPr>
          <p:spPr>
            <a:xfrm flipH="1">
              <a:off x="2539610" y="4062413"/>
              <a:ext cx="3974400" cy="646271"/>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GB" sz="1600" dirty="0">
                  <a:solidFill>
                    <a:srgbClr val="003359"/>
                  </a:solidFill>
                  <a:latin typeface="Arial" pitchFamily="34" charset="0"/>
                  <a:cs typeface="Arial" pitchFamily="34" charset="0"/>
                </a:rPr>
                <a:t>You also want to know the time it takes to get to a place. What question can you ask</a:t>
              </a:r>
              <a:r>
                <a:rPr lang="en-US" sz="1600" dirty="0">
                  <a:solidFill>
                    <a:srgbClr val="003359"/>
                  </a:solidFill>
                  <a:latin typeface="Arial" pitchFamily="34" charset="0"/>
                  <a:cs typeface="Arial" pitchFamily="34" charset="0"/>
                </a:rPr>
                <a:t>?</a:t>
              </a:r>
              <a:endParaRPr lang="en-US" sz="1600" u="dotted" dirty="0">
                <a:solidFill>
                  <a:srgbClr val="003359"/>
                </a:solidFill>
                <a:latin typeface="Arial" pitchFamily="34" charset="0"/>
                <a:cs typeface="Arial" pitchFamily="34" charset="0"/>
              </a:endParaRPr>
            </a:p>
          </p:txBody>
        </p:sp>
        <p:sp>
          <p:nvSpPr>
            <p:cNvPr id="23" name="Right Triangle 22"/>
            <p:cNvSpPr/>
            <p:nvPr/>
          </p:nvSpPr>
          <p:spPr>
            <a:xfrm>
              <a:off x="4675088" y="3840162"/>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4" name="Group 23"/>
          <p:cNvGrpSpPr/>
          <p:nvPr/>
        </p:nvGrpSpPr>
        <p:grpSpPr>
          <a:xfrm>
            <a:off x="750073" y="920689"/>
            <a:ext cx="4390209" cy="868979"/>
            <a:chOff x="1673259" y="2287588"/>
            <a:chExt cx="4390209" cy="868979"/>
          </a:xfrm>
        </p:grpSpPr>
        <p:sp>
          <p:nvSpPr>
            <p:cNvPr id="30" name="Right Triangle 29"/>
            <p:cNvSpPr/>
            <p:nvPr/>
          </p:nvSpPr>
          <p:spPr>
            <a:xfrm rot="5400000" flipV="1">
              <a:off x="3145812" y="3010516"/>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29" name="TextBox 28"/>
            <p:cNvSpPr txBox="1"/>
            <p:nvPr/>
          </p:nvSpPr>
          <p:spPr>
            <a:xfrm>
              <a:off x="1673259" y="2287588"/>
              <a:ext cx="4390209" cy="646271"/>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GB" sz="1600" dirty="0">
                  <a:solidFill>
                    <a:srgbClr val="003359"/>
                  </a:solidFill>
                  <a:latin typeface="Arial" pitchFamily="34" charset="0"/>
                  <a:cs typeface="Arial" pitchFamily="34" charset="0"/>
                </a:rPr>
                <a:t>Last, you want to know the number of </a:t>
              </a:r>
              <a:r>
                <a:rPr lang="en-GB" sz="1600" dirty="0" err="1">
                  <a:solidFill>
                    <a:srgbClr val="003359"/>
                  </a:solidFill>
                  <a:latin typeface="Arial" pitchFamily="34" charset="0"/>
                  <a:cs typeface="Arial" pitchFamily="34" charset="0"/>
                </a:rPr>
                <a:t>kilometers</a:t>
              </a:r>
              <a:r>
                <a:rPr lang="en-GB" sz="1600" dirty="0">
                  <a:solidFill>
                    <a:srgbClr val="003359"/>
                  </a:solidFill>
                  <a:latin typeface="Arial" pitchFamily="34" charset="0"/>
                  <a:cs typeface="Arial" pitchFamily="34" charset="0"/>
                </a:rPr>
                <a:t> to the place. What question can you ask</a:t>
              </a:r>
              <a:r>
                <a:rPr lang="en-US" sz="1600" dirty="0">
                  <a:solidFill>
                    <a:srgbClr val="003359"/>
                  </a:solidFill>
                  <a:latin typeface="Arial" pitchFamily="34" charset="0"/>
                  <a:cs typeface="Arial" pitchFamily="34" charset="0"/>
                </a:rPr>
                <a:t>?</a:t>
              </a:r>
            </a:p>
          </p:txBody>
        </p:sp>
      </p:grpSp>
      <p:grpSp>
        <p:nvGrpSpPr>
          <p:cNvPr id="31" name="Group 30"/>
          <p:cNvGrpSpPr/>
          <p:nvPr/>
        </p:nvGrpSpPr>
        <p:grpSpPr>
          <a:xfrm>
            <a:off x="441484" y="2998250"/>
            <a:ext cx="1971411" cy="648000"/>
            <a:chOff x="2302034" y="2526778"/>
            <a:chExt cx="2226316" cy="648000"/>
          </a:xfrm>
        </p:grpSpPr>
        <p:sp>
          <p:nvSpPr>
            <p:cNvPr id="32" name="TextBox 31"/>
            <p:cNvSpPr txBox="1"/>
            <p:nvPr/>
          </p:nvSpPr>
          <p:spPr>
            <a:xfrm>
              <a:off x="2302034" y="2526778"/>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smtClean="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endParaRPr lang="en-US" sz="1600" dirty="0">
                <a:solidFill>
                  <a:srgbClr val="003359"/>
                </a:solidFill>
                <a:latin typeface="Arial" pitchFamily="34" charset="0"/>
                <a:cs typeface="Arial" pitchFamily="34" charset="0"/>
              </a:endParaRPr>
            </a:p>
          </p:txBody>
        </p:sp>
        <p:sp>
          <p:nvSpPr>
            <p:cNvPr id="33" name="Right Triangle 32"/>
            <p:cNvSpPr/>
            <p:nvPr/>
          </p:nvSpPr>
          <p:spPr>
            <a:xfrm rot="16200000" flipH="1" flipV="1">
              <a:off x="4381217" y="2804386"/>
              <a:ext cx="129329" cy="164936"/>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4" name="TextBox 33"/>
          <p:cNvSpPr txBox="1"/>
          <p:nvPr/>
        </p:nvSpPr>
        <p:spPr>
          <a:xfrm>
            <a:off x="662279" y="3155194"/>
            <a:ext cx="1301959"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How </a:t>
            </a:r>
            <a:r>
              <a:rPr lang="en-US" sz="1600" smtClean="0">
                <a:solidFill>
                  <a:srgbClr val="003359"/>
                </a:solidFill>
                <a:latin typeface="Arial" pitchFamily="34" charset="0"/>
                <a:cs typeface="Arial" pitchFamily="34" charset="0"/>
              </a:rPr>
              <a:t>far is…</a:t>
            </a:r>
            <a:endParaRPr lang="en-US" sz="1600" kern="1200" dirty="0">
              <a:solidFill>
                <a:srgbClr val="003359"/>
              </a:solidFill>
              <a:latin typeface="Arial" pitchFamily="34" charset="0"/>
              <a:cs typeface="Arial" pitchFamily="34" charset="0"/>
            </a:endParaRPr>
          </a:p>
        </p:txBody>
      </p:sp>
      <p:grpSp>
        <p:nvGrpSpPr>
          <p:cNvPr id="35" name="Group 34"/>
          <p:cNvGrpSpPr/>
          <p:nvPr/>
        </p:nvGrpSpPr>
        <p:grpSpPr>
          <a:xfrm>
            <a:off x="3544887" y="2988980"/>
            <a:ext cx="2889717" cy="648000"/>
            <a:chOff x="1001080" y="2292350"/>
            <a:chExt cx="2889717" cy="648000"/>
          </a:xfrm>
        </p:grpSpPr>
        <p:sp>
          <p:nvSpPr>
            <p:cNvPr id="36" name="TextBox 35"/>
            <p:cNvSpPr txBox="1"/>
            <p:nvPr/>
          </p:nvSpPr>
          <p:spPr>
            <a:xfrm>
              <a:off x="1215997" y="2292350"/>
              <a:ext cx="2674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dirty="0">
                <a:solidFill>
                  <a:srgbClr val="003359"/>
                </a:solidFill>
                <a:latin typeface="Arial" pitchFamily="34" charset="0"/>
                <a:cs typeface="Arial" pitchFamily="34" charset="0"/>
              </a:endParaRPr>
            </a:p>
          </p:txBody>
        </p:sp>
        <p:sp>
          <p:nvSpPr>
            <p:cNvPr id="37" name="Right Triangle 36"/>
            <p:cNvSpPr/>
            <p:nvPr/>
          </p:nvSpPr>
          <p:spPr>
            <a:xfrm flipH="1" flipV="1">
              <a:off x="1001080" y="2320922"/>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8" name="TextBox 37"/>
          <p:cNvSpPr txBox="1"/>
          <p:nvPr/>
        </p:nvSpPr>
        <p:spPr>
          <a:xfrm>
            <a:off x="3990167" y="3143841"/>
            <a:ext cx="2145139"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How long does it take</a:t>
            </a:r>
            <a:endParaRPr lang="en-US" sz="1600" kern="1200" dirty="0">
              <a:solidFill>
                <a:srgbClr val="003359"/>
              </a:solidFill>
              <a:latin typeface="Arial" pitchFamily="34" charset="0"/>
              <a:cs typeface="Arial" pitchFamily="34" charset="0"/>
            </a:endParaRPr>
          </a:p>
        </p:txBody>
      </p:sp>
      <p:pic>
        <p:nvPicPr>
          <p:cNvPr id="41" name="Picture 4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360908" y="850900"/>
            <a:ext cx="3427492" cy="2063750"/>
          </a:xfrm>
          <a:prstGeom prst="rect">
            <a:avLst/>
          </a:prstGeom>
        </p:spPr>
      </p:pic>
      <p:sp>
        <p:nvSpPr>
          <p:cNvPr id="39" name="Rectangle 38"/>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932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3.2: Concept Check</a:t>
            </a:r>
            <a:endParaRPr lang="en-GB" dirty="0">
              <a:latin typeface="Arial" pitchFamily="34" charset="0"/>
              <a:cs typeface="Arial" pitchFamily="34" charset="0"/>
            </a:endParaRPr>
          </a:p>
        </p:txBody>
      </p:sp>
      <p:pic>
        <p:nvPicPr>
          <p:cNvPr id="20" name="Picture 19"/>
          <p:cNvPicPr>
            <a:picLocks noChangeAspect="1"/>
          </p:cNvPicPr>
          <p:nvPr/>
        </p:nvPicPr>
        <p:blipFill rotWithShape="1">
          <a:blip r:embed="rId3" cstate="screen">
            <a:extLst>
              <a:ext uri="{28A0092B-C50C-407E-A947-70E740481C1C}">
                <a14:useLocalDpi xmlns:a14="http://schemas.microsoft.com/office/drawing/2010/main"/>
              </a:ext>
            </a:extLst>
          </a:blip>
          <a:srcRect l="4475" t="1567" r="2488"/>
          <a:stretch/>
        </p:blipFill>
        <p:spPr>
          <a:xfrm>
            <a:off x="2501900" y="850900"/>
            <a:ext cx="5567364" cy="3928857"/>
          </a:xfrm>
          <a:prstGeom prst="rect">
            <a:avLst/>
          </a:prstGeom>
        </p:spPr>
      </p:pic>
      <p:grpSp>
        <p:nvGrpSpPr>
          <p:cNvPr id="21" name="Group 20"/>
          <p:cNvGrpSpPr/>
          <p:nvPr/>
        </p:nvGrpSpPr>
        <p:grpSpPr>
          <a:xfrm>
            <a:off x="1346579" y="3827124"/>
            <a:ext cx="2674800" cy="870250"/>
            <a:chOff x="1981541" y="2072480"/>
            <a:chExt cx="2674800" cy="870250"/>
          </a:xfrm>
        </p:grpSpPr>
        <p:sp>
          <p:nvSpPr>
            <p:cNvPr id="22" name="TextBox 21"/>
            <p:cNvSpPr txBox="1"/>
            <p:nvPr/>
          </p:nvSpPr>
          <p:spPr>
            <a:xfrm>
              <a:off x="1981541" y="2294730"/>
              <a:ext cx="2674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How far is it from your home to school or work?</a:t>
              </a:r>
              <a:endParaRPr lang="en-US" sz="1600" u="dotted" dirty="0">
                <a:solidFill>
                  <a:srgbClr val="003359"/>
                </a:solidFill>
                <a:latin typeface="Arial" pitchFamily="34" charset="0"/>
                <a:cs typeface="Arial" pitchFamily="34" charset="0"/>
              </a:endParaRPr>
            </a:p>
          </p:txBody>
        </p:sp>
        <p:sp>
          <p:nvSpPr>
            <p:cNvPr id="23" name="Right Triangle 22"/>
            <p:cNvSpPr/>
            <p:nvPr/>
          </p:nvSpPr>
          <p:spPr>
            <a:xfrm flipH="1">
              <a:off x="4350518" y="2072480"/>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4" name="Group 23"/>
          <p:cNvGrpSpPr/>
          <p:nvPr/>
        </p:nvGrpSpPr>
        <p:grpSpPr>
          <a:xfrm>
            <a:off x="425088" y="2587310"/>
            <a:ext cx="3132000" cy="864723"/>
            <a:chOff x="1230312" y="1668233"/>
            <a:chExt cx="3132000" cy="864723"/>
          </a:xfrm>
        </p:grpSpPr>
        <p:sp>
          <p:nvSpPr>
            <p:cNvPr id="29" name="TextBox 28"/>
            <p:cNvSpPr txBox="1"/>
            <p:nvPr/>
          </p:nvSpPr>
          <p:spPr>
            <a:xfrm>
              <a:off x="1230312" y="1884956"/>
              <a:ext cx="31320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How long does it take to get from your home to school or work</a:t>
              </a:r>
              <a:r>
                <a:rPr lang="en-US" sz="1600" dirty="0" smtClean="0">
                  <a:solidFill>
                    <a:srgbClr val="003359"/>
                  </a:solidFill>
                  <a:latin typeface="Arial" pitchFamily="34" charset="0"/>
                  <a:cs typeface="Arial" pitchFamily="34" charset="0"/>
                </a:rPr>
                <a:t>? </a:t>
              </a:r>
              <a:endParaRPr lang="en-US" sz="1600" dirty="0">
                <a:solidFill>
                  <a:srgbClr val="003359"/>
                </a:solidFill>
                <a:latin typeface="Arial" pitchFamily="34" charset="0"/>
                <a:cs typeface="Arial" pitchFamily="34" charset="0"/>
              </a:endParaRPr>
            </a:p>
          </p:txBody>
        </p:sp>
        <p:sp>
          <p:nvSpPr>
            <p:cNvPr id="30" name="Right Triangle 29"/>
            <p:cNvSpPr/>
            <p:nvPr/>
          </p:nvSpPr>
          <p:spPr>
            <a:xfrm rot="5400000" flipH="1" flipV="1">
              <a:off x="4151929" y="1668233"/>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1" name="Group 30"/>
          <p:cNvGrpSpPr/>
          <p:nvPr/>
        </p:nvGrpSpPr>
        <p:grpSpPr>
          <a:xfrm>
            <a:off x="701083" y="1532668"/>
            <a:ext cx="2195670" cy="648000"/>
            <a:chOff x="2321266" y="2501959"/>
            <a:chExt cx="2195670" cy="648000"/>
          </a:xfrm>
        </p:grpSpPr>
        <p:sp>
          <p:nvSpPr>
            <p:cNvPr id="32" name="TextBox 31"/>
            <p:cNvSpPr txBox="1"/>
            <p:nvPr/>
          </p:nvSpPr>
          <p:spPr>
            <a:xfrm>
              <a:off x="2321266" y="2501959"/>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How much is a bus ticket in your city?</a:t>
              </a:r>
            </a:p>
          </p:txBody>
        </p:sp>
        <p:sp>
          <p:nvSpPr>
            <p:cNvPr id="33" name="Right Triangle 32"/>
            <p:cNvSpPr/>
            <p:nvPr/>
          </p:nvSpPr>
          <p:spPr>
            <a:xfrm rot="10800000" flipH="1" flipV="1">
              <a:off x="4370885" y="2921989"/>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40" name="Group 39"/>
          <p:cNvGrpSpPr/>
          <p:nvPr/>
        </p:nvGrpSpPr>
        <p:grpSpPr>
          <a:xfrm>
            <a:off x="6734292" y="2587310"/>
            <a:ext cx="1972800" cy="873891"/>
            <a:chOff x="3343266" y="2160449"/>
            <a:chExt cx="1972800" cy="873891"/>
          </a:xfrm>
        </p:grpSpPr>
        <p:sp>
          <p:nvSpPr>
            <p:cNvPr id="41" name="TextBox 40"/>
            <p:cNvSpPr txBox="1"/>
            <p:nvPr/>
          </p:nvSpPr>
          <p:spPr>
            <a:xfrm flipH="1">
              <a:off x="3343266" y="2386340"/>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2" name="Right Triangle 41"/>
            <p:cNvSpPr/>
            <p:nvPr/>
          </p:nvSpPr>
          <p:spPr>
            <a:xfrm rot="16200000" flipV="1">
              <a:off x="3428359" y="2160449"/>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5" name="Rectangle 24"/>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797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57813" y="854574"/>
            <a:ext cx="3430587" cy="3921469"/>
          </a:xfrm>
          <a:prstGeom prst="rect">
            <a:avLst/>
          </a:prstGeom>
        </p:spPr>
      </p:pic>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3.2: Practice</a:t>
            </a:r>
            <a:endParaRPr lang="en-GB" dirty="0">
              <a:latin typeface="Arial" pitchFamily="34" charset="0"/>
              <a:cs typeface="Arial" pitchFamily="34" charset="0"/>
            </a:endParaRPr>
          </a:p>
        </p:txBody>
      </p:sp>
      <p:sp>
        <p:nvSpPr>
          <p:cNvPr id="26" name="TextBox 25"/>
          <p:cNvSpPr txBox="1"/>
          <p:nvPr/>
        </p:nvSpPr>
        <p:spPr>
          <a:xfrm>
            <a:off x="426130" y="1229067"/>
            <a:ext cx="4645413" cy="1881041"/>
          </a:xfrm>
          <a:prstGeom prst="rect">
            <a:avLst/>
          </a:prstGeom>
          <a:noFill/>
        </p:spPr>
        <p:txBody>
          <a:bodyPr wrap="square" lIns="0" rtlCol="0">
            <a:spAutoFit/>
          </a:bodyPr>
          <a:lstStyle/>
          <a:p>
            <a:pPr lvl="0"/>
            <a:r>
              <a:rPr lang="en-US" sz="1600" b="1" dirty="0" smtClean="0">
                <a:solidFill>
                  <a:srgbClr val="003359"/>
                </a:solidFill>
                <a:latin typeface="Arial" pitchFamily="34" charset="0"/>
                <a:cs typeface="Arial" pitchFamily="34" charset="0"/>
              </a:rPr>
              <a:t>Read </a:t>
            </a:r>
            <a:r>
              <a:rPr lang="en-US" sz="1600" b="1" dirty="0">
                <a:solidFill>
                  <a:srgbClr val="003359"/>
                </a:solidFill>
                <a:latin typeface="Arial" pitchFamily="34" charset="0"/>
                <a:cs typeface="Arial" pitchFamily="34" charset="0"/>
              </a:rPr>
              <a:t>these </a:t>
            </a:r>
            <a:r>
              <a:rPr lang="en-US" sz="1600" b="1" dirty="0" smtClean="0">
                <a:solidFill>
                  <a:srgbClr val="003359"/>
                </a:solidFill>
                <a:latin typeface="Arial" pitchFamily="34" charset="0"/>
                <a:cs typeface="Arial" pitchFamily="34" charset="0"/>
              </a:rPr>
              <a:t>sentences. </a:t>
            </a:r>
          </a:p>
          <a:p>
            <a:pPr lvl="0"/>
            <a:endParaRPr lang="en-US" sz="1600" b="1" dirty="0">
              <a:solidFill>
                <a:srgbClr val="003359"/>
              </a:solidFill>
              <a:latin typeface="Arial" pitchFamily="34" charset="0"/>
              <a:cs typeface="Arial" pitchFamily="34" charset="0"/>
            </a:endParaRPr>
          </a:p>
          <a:p>
            <a:pPr marL="285750" indent="-285750">
              <a:buFont typeface="Arial" charset="0"/>
              <a:buChar char="•"/>
            </a:pPr>
            <a:r>
              <a:rPr lang="en-US" sz="1600" dirty="0">
                <a:solidFill>
                  <a:srgbClr val="003359"/>
                </a:solidFill>
                <a:latin typeface="Arial" pitchFamily="34" charset="0"/>
                <a:cs typeface="Arial" pitchFamily="34" charset="0"/>
              </a:rPr>
              <a:t>You are at a train station and you want to buy a ticket.</a:t>
            </a:r>
          </a:p>
          <a:p>
            <a:pPr marL="285750" indent="-285750">
              <a:buFont typeface="Arial" charset="0"/>
              <a:buChar char="•"/>
            </a:pPr>
            <a:r>
              <a:rPr lang="en-US" sz="1600" dirty="0">
                <a:solidFill>
                  <a:srgbClr val="003359"/>
                </a:solidFill>
                <a:latin typeface="Arial" pitchFamily="34" charset="0"/>
                <a:cs typeface="Arial" pitchFamily="34" charset="0"/>
              </a:rPr>
              <a:t>You want to know if the train comes frequently.</a:t>
            </a:r>
          </a:p>
          <a:p>
            <a:pPr marL="285750" indent="-285750">
              <a:buFont typeface="Arial" charset="0"/>
              <a:buChar char="•"/>
            </a:pPr>
            <a:r>
              <a:rPr lang="en-US" sz="1600" dirty="0">
                <a:solidFill>
                  <a:srgbClr val="003359"/>
                </a:solidFill>
                <a:latin typeface="Arial" pitchFamily="34" charset="0"/>
                <a:cs typeface="Arial" pitchFamily="34" charset="0"/>
              </a:rPr>
              <a:t>You want to know the time it takes to go from the train </a:t>
            </a:r>
            <a:r>
              <a:rPr lang="en-US" sz="1600" dirty="0" smtClean="0">
                <a:solidFill>
                  <a:srgbClr val="003359"/>
                </a:solidFill>
                <a:latin typeface="Arial" pitchFamily="34" charset="0"/>
                <a:cs typeface="Arial" pitchFamily="34" charset="0"/>
              </a:rPr>
              <a:t> station </a:t>
            </a:r>
            <a:r>
              <a:rPr lang="en-US" sz="1600" dirty="0">
                <a:solidFill>
                  <a:srgbClr val="003359"/>
                </a:solidFill>
                <a:latin typeface="Arial" pitchFamily="34" charset="0"/>
                <a:cs typeface="Arial" pitchFamily="34" charset="0"/>
              </a:rPr>
              <a:t>to the museum</a:t>
            </a:r>
            <a:r>
              <a:rPr lang="en-US" sz="1600" dirty="0" smtClean="0">
                <a:solidFill>
                  <a:srgbClr val="003359"/>
                </a:solidFill>
                <a:latin typeface="Arial" pitchFamily="34" charset="0"/>
                <a:cs typeface="Arial" pitchFamily="34" charset="0"/>
              </a:rPr>
              <a:t>.</a:t>
            </a:r>
            <a:endParaRPr lang="en-US" sz="1600" dirty="0">
              <a:solidFill>
                <a:srgbClr val="003359"/>
              </a:solidFill>
              <a:latin typeface="Arial" pitchFamily="34" charset="0"/>
              <a:cs typeface="Arial" pitchFamily="34" charset="0"/>
            </a:endParaRPr>
          </a:p>
        </p:txBody>
      </p:sp>
      <p:grpSp>
        <p:nvGrpSpPr>
          <p:cNvPr id="44" name="Group 43"/>
          <p:cNvGrpSpPr/>
          <p:nvPr/>
        </p:nvGrpSpPr>
        <p:grpSpPr>
          <a:xfrm>
            <a:off x="357780" y="847351"/>
            <a:ext cx="4852395" cy="2262757"/>
            <a:chOff x="1784350" y="700992"/>
            <a:chExt cx="3428999" cy="3656155"/>
          </a:xfrm>
        </p:grpSpPr>
        <p:sp>
          <p:nvSpPr>
            <p:cNvPr id="46" name="Rectangle 45"/>
            <p:cNvSpPr/>
            <p:nvPr/>
          </p:nvSpPr>
          <p:spPr>
            <a:xfrm>
              <a:off x="1784350" y="712664"/>
              <a:ext cx="3428999" cy="59397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8" name="Rectangle 47"/>
            <p:cNvSpPr/>
            <p:nvPr/>
          </p:nvSpPr>
          <p:spPr>
            <a:xfrm>
              <a:off x="1793875" y="876301"/>
              <a:ext cx="3409950" cy="3480846"/>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7" name="TextBox 46"/>
            <p:cNvSpPr txBox="1"/>
            <p:nvPr/>
          </p:nvSpPr>
          <p:spPr>
            <a:xfrm>
              <a:off x="1824167" y="700992"/>
              <a:ext cx="3260726" cy="578732"/>
            </a:xfrm>
            <a:prstGeom prst="rect">
              <a:avLst/>
            </a:prstGeom>
          </p:spPr>
          <p:txBody>
            <a:bodyPr wrap="square" lIns="0" tIns="0" rIns="0" bIns="0" rtlCol="0" anchor="ctr">
              <a:noAutofit/>
            </a:bodyPr>
            <a:lstStyle/>
            <a:p>
              <a:r>
                <a:rPr lang="nl-NL" sz="1600" b="1" dirty="0">
                  <a:solidFill>
                    <a:srgbClr val="003359"/>
                  </a:solidFill>
                  <a:latin typeface="Arial" pitchFamily="34" charset="0"/>
                  <a:cs typeface="Arial" pitchFamily="34" charset="0"/>
                </a:rPr>
                <a:t>Student </a:t>
              </a:r>
              <a:r>
                <a:rPr lang="nl-NL" sz="1600" b="1" dirty="0" smtClean="0">
                  <a:solidFill>
                    <a:srgbClr val="003359"/>
                  </a:solidFill>
                  <a:latin typeface="Arial" pitchFamily="34" charset="0"/>
                  <a:cs typeface="Arial" pitchFamily="34" charset="0"/>
                </a:rPr>
                <a:t>A</a:t>
              </a:r>
              <a:endParaRPr lang="en-US" sz="1600" b="1" i="0" dirty="0">
                <a:solidFill>
                  <a:srgbClr val="003359"/>
                </a:solidFill>
                <a:latin typeface="Arial" pitchFamily="34" charset="0"/>
                <a:cs typeface="Arial" pitchFamily="34" charset="0"/>
              </a:endParaRPr>
            </a:p>
          </p:txBody>
        </p:sp>
      </p:grpSp>
      <p:sp>
        <p:nvSpPr>
          <p:cNvPr id="27" name="TextBox 26"/>
          <p:cNvSpPr txBox="1"/>
          <p:nvPr/>
        </p:nvSpPr>
        <p:spPr>
          <a:xfrm>
            <a:off x="426130" y="3479129"/>
            <a:ext cx="3976794" cy="338554"/>
          </a:xfrm>
          <a:prstGeom prst="rect">
            <a:avLst/>
          </a:prstGeom>
          <a:noFill/>
        </p:spPr>
        <p:txBody>
          <a:bodyPr wrap="none" lIns="0" rtlCol="0">
            <a:spAutoFit/>
          </a:bodyPr>
          <a:lstStyle/>
          <a:p>
            <a:r>
              <a:rPr lang="en-US" sz="1600" b="1" dirty="0" smtClean="0">
                <a:solidFill>
                  <a:srgbClr val="003359"/>
                </a:solidFill>
                <a:latin typeface="Arial" pitchFamily="34" charset="0"/>
                <a:cs typeface="Arial" pitchFamily="34" charset="0"/>
              </a:rPr>
              <a:t>Listen and make </a:t>
            </a:r>
            <a:r>
              <a:rPr lang="en-US" sz="1600" b="1" dirty="0">
                <a:solidFill>
                  <a:srgbClr val="003359"/>
                </a:solidFill>
                <a:latin typeface="Arial" pitchFamily="34" charset="0"/>
                <a:cs typeface="Arial" pitchFamily="34" charset="0"/>
              </a:rPr>
              <a:t>a question with </a:t>
            </a:r>
            <a:r>
              <a:rPr lang="en-US" sz="1600" b="1" dirty="0" smtClean="0">
                <a:solidFill>
                  <a:srgbClr val="003359"/>
                </a:solidFill>
                <a:latin typeface="Arial" pitchFamily="34" charset="0"/>
                <a:cs typeface="Arial" pitchFamily="34" charset="0"/>
              </a:rPr>
              <a:t>“how.”</a:t>
            </a:r>
          </a:p>
        </p:txBody>
      </p:sp>
      <p:grpSp>
        <p:nvGrpSpPr>
          <p:cNvPr id="49" name="Group 48"/>
          <p:cNvGrpSpPr/>
          <p:nvPr/>
        </p:nvGrpSpPr>
        <p:grpSpPr>
          <a:xfrm>
            <a:off x="353803" y="3211381"/>
            <a:ext cx="4853828" cy="1543975"/>
            <a:chOff x="1784350" y="700992"/>
            <a:chExt cx="3428999" cy="3643616"/>
          </a:xfrm>
        </p:grpSpPr>
        <p:sp>
          <p:nvSpPr>
            <p:cNvPr id="50" name="Rectangle 49"/>
            <p:cNvSpPr/>
            <p:nvPr/>
          </p:nvSpPr>
          <p:spPr>
            <a:xfrm>
              <a:off x="1784350" y="712663"/>
              <a:ext cx="3428999" cy="59397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1" name="Rectangle 50"/>
            <p:cNvSpPr/>
            <p:nvPr/>
          </p:nvSpPr>
          <p:spPr>
            <a:xfrm>
              <a:off x="1793875" y="876301"/>
              <a:ext cx="3409950" cy="3468307"/>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2" name="TextBox 51"/>
            <p:cNvSpPr txBox="1"/>
            <p:nvPr/>
          </p:nvSpPr>
          <p:spPr>
            <a:xfrm>
              <a:off x="1834096" y="700992"/>
              <a:ext cx="3260726" cy="578734"/>
            </a:xfrm>
            <a:prstGeom prst="rect">
              <a:avLst/>
            </a:prstGeom>
          </p:spPr>
          <p:txBody>
            <a:bodyPr wrap="square" lIns="0" tIns="0" rIns="0" bIns="0" rtlCol="0" anchor="ctr">
              <a:noAutofit/>
            </a:bodyPr>
            <a:lstStyle/>
            <a:p>
              <a:r>
                <a:rPr lang="nl-NL" sz="1600" b="1" dirty="0">
                  <a:solidFill>
                    <a:srgbClr val="003359"/>
                  </a:solidFill>
                  <a:latin typeface="Arial" pitchFamily="34" charset="0"/>
                  <a:cs typeface="Arial" pitchFamily="34" charset="0"/>
                </a:rPr>
                <a:t>Student </a:t>
              </a:r>
              <a:r>
                <a:rPr lang="nl-NL" sz="1600" b="1" dirty="0" smtClean="0">
                  <a:solidFill>
                    <a:srgbClr val="003359"/>
                  </a:solidFill>
                  <a:latin typeface="Arial" pitchFamily="34" charset="0"/>
                  <a:cs typeface="Arial" pitchFamily="34" charset="0"/>
                </a:rPr>
                <a:t>B</a:t>
              </a:r>
              <a:endParaRPr lang="en-US" sz="1600" b="1" i="0" dirty="0">
                <a:solidFill>
                  <a:srgbClr val="003359"/>
                </a:solidFill>
                <a:latin typeface="Arial" pitchFamily="34" charset="0"/>
                <a:cs typeface="Arial" pitchFamily="34" charset="0"/>
              </a:endParaRPr>
            </a:p>
          </p:txBody>
        </p:sp>
      </p:grpSp>
      <p:sp>
        <p:nvSpPr>
          <p:cNvPr id="19" name="Rectangle 18"/>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556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3.2: Practice</a:t>
            </a:r>
            <a:endParaRPr lang="en-GB" dirty="0">
              <a:latin typeface="Arial" pitchFamily="34" charset="0"/>
              <a:cs typeface="Arial" pitchFamily="34" charset="0"/>
            </a:endParaRPr>
          </a:p>
        </p:txBody>
      </p:sp>
      <p:grpSp>
        <p:nvGrpSpPr>
          <p:cNvPr id="2" name="Group 1"/>
          <p:cNvGrpSpPr/>
          <p:nvPr/>
        </p:nvGrpSpPr>
        <p:grpSpPr>
          <a:xfrm>
            <a:off x="3927925" y="847460"/>
            <a:ext cx="4853269" cy="1889366"/>
            <a:chOff x="4440034" y="621242"/>
            <a:chExt cx="4572000" cy="1889366"/>
          </a:xfrm>
        </p:grpSpPr>
        <p:sp>
          <p:nvSpPr>
            <p:cNvPr id="12" name="TextBox 11"/>
            <p:cNvSpPr txBox="1"/>
            <p:nvPr/>
          </p:nvSpPr>
          <p:spPr>
            <a:xfrm>
              <a:off x="4515965" y="940948"/>
              <a:ext cx="4333980" cy="1569660"/>
            </a:xfrm>
            <a:prstGeom prst="rect">
              <a:avLst/>
            </a:prstGeom>
            <a:noFill/>
          </p:spPr>
          <p:txBody>
            <a:bodyPr wrap="square" lIns="0" rtlCol="0">
              <a:spAutoFit/>
            </a:bodyPr>
            <a:lstStyle/>
            <a:p>
              <a:pPr lvl="0"/>
              <a:r>
                <a:rPr lang="en-US" sz="1600" b="1" dirty="0" smtClean="0">
                  <a:solidFill>
                    <a:srgbClr val="003359"/>
                  </a:solidFill>
                  <a:latin typeface="Arial" pitchFamily="34" charset="0"/>
                  <a:cs typeface="Arial" pitchFamily="34" charset="0"/>
                </a:rPr>
                <a:t>Read </a:t>
              </a:r>
              <a:r>
                <a:rPr lang="en-US" sz="1600" b="1" dirty="0">
                  <a:solidFill>
                    <a:srgbClr val="003359"/>
                  </a:solidFill>
                  <a:latin typeface="Arial" pitchFamily="34" charset="0"/>
                  <a:cs typeface="Arial" pitchFamily="34" charset="0"/>
                </a:rPr>
                <a:t>these </a:t>
              </a:r>
              <a:r>
                <a:rPr lang="en-US" sz="1600" b="1" dirty="0" smtClean="0">
                  <a:solidFill>
                    <a:srgbClr val="003359"/>
                  </a:solidFill>
                  <a:latin typeface="Arial" pitchFamily="34" charset="0"/>
                  <a:cs typeface="Arial" pitchFamily="34" charset="0"/>
                </a:rPr>
                <a:t>sentences</a:t>
              </a:r>
              <a:endParaRPr lang="en-US" sz="1600" b="1" dirty="0">
                <a:solidFill>
                  <a:srgbClr val="003359"/>
                </a:solidFill>
                <a:latin typeface="Arial" pitchFamily="34" charset="0"/>
                <a:cs typeface="Arial" pitchFamily="34" charset="0"/>
              </a:endParaRPr>
            </a:p>
            <a:p>
              <a:pPr marL="285750" indent="-285750">
                <a:buFont typeface="Arial" charset="0"/>
                <a:buChar char="•"/>
              </a:pPr>
              <a:r>
                <a:rPr lang="en-US" sz="1600" dirty="0">
                  <a:solidFill>
                    <a:srgbClr val="003359"/>
                  </a:solidFill>
                  <a:latin typeface="Arial" pitchFamily="34" charset="0"/>
                  <a:cs typeface="Arial" pitchFamily="34" charset="0"/>
                </a:rPr>
                <a:t>You want to </a:t>
              </a:r>
              <a:r>
                <a:rPr lang="en-US" sz="1600" dirty="0" smtClean="0">
                  <a:solidFill>
                    <a:srgbClr val="003359"/>
                  </a:solidFill>
                  <a:latin typeface="Arial" pitchFamily="34" charset="0"/>
                  <a:cs typeface="Arial" pitchFamily="34" charset="0"/>
                </a:rPr>
                <a:t>know the </a:t>
              </a:r>
              <a:r>
                <a:rPr lang="en-US" sz="1600" dirty="0">
                  <a:solidFill>
                    <a:srgbClr val="003359"/>
                  </a:solidFill>
                  <a:latin typeface="Arial" pitchFamily="34" charset="0"/>
                  <a:cs typeface="Arial" pitchFamily="34" charset="0"/>
                </a:rPr>
                <a:t>price of a room at a hotel.</a:t>
              </a:r>
            </a:p>
            <a:p>
              <a:pPr marL="285750" indent="-285750">
                <a:buFont typeface="Arial" charset="0"/>
                <a:buChar char="•"/>
              </a:pPr>
              <a:r>
                <a:rPr lang="en-US" sz="1600" dirty="0">
                  <a:solidFill>
                    <a:srgbClr val="003359"/>
                  </a:solidFill>
                  <a:latin typeface="Arial" pitchFamily="34" charset="0"/>
                  <a:cs typeface="Arial" pitchFamily="34" charset="0"/>
                </a:rPr>
                <a:t>You want to know if the hotel room is big.</a:t>
              </a:r>
            </a:p>
            <a:p>
              <a:pPr marL="285750" indent="-285750">
                <a:buFont typeface="Arial" charset="0"/>
                <a:buChar char="•"/>
              </a:pPr>
              <a:r>
                <a:rPr lang="en-US" sz="1600" dirty="0">
                  <a:solidFill>
                    <a:srgbClr val="003359"/>
                  </a:solidFill>
                  <a:latin typeface="Arial" pitchFamily="34" charset="0"/>
                  <a:cs typeface="Arial" pitchFamily="34" charset="0"/>
                </a:rPr>
                <a:t>You want to know </a:t>
              </a:r>
              <a:r>
                <a:rPr lang="en-US" sz="1600" dirty="0" smtClean="0">
                  <a:solidFill>
                    <a:srgbClr val="003359"/>
                  </a:solidFill>
                  <a:latin typeface="Arial" pitchFamily="34" charset="0"/>
                  <a:cs typeface="Arial" pitchFamily="34" charset="0"/>
                </a:rPr>
                <a:t>if you can walk to </a:t>
              </a:r>
              <a:r>
                <a:rPr lang="en-US" sz="1600" dirty="0">
                  <a:solidFill>
                    <a:srgbClr val="003359"/>
                  </a:solidFill>
                  <a:latin typeface="Arial" pitchFamily="34" charset="0"/>
                  <a:cs typeface="Arial" pitchFamily="34" charset="0"/>
                </a:rPr>
                <a:t>the </a:t>
              </a:r>
              <a:r>
                <a:rPr lang="en-US" sz="1600" dirty="0" smtClean="0">
                  <a:solidFill>
                    <a:srgbClr val="003359"/>
                  </a:solidFill>
                  <a:latin typeface="Arial" pitchFamily="34" charset="0"/>
                  <a:cs typeface="Arial" pitchFamily="34" charset="0"/>
                </a:rPr>
                <a:t>train </a:t>
              </a:r>
              <a:r>
                <a:rPr lang="en-US" sz="1600" dirty="0">
                  <a:solidFill>
                    <a:srgbClr val="003359"/>
                  </a:solidFill>
                  <a:latin typeface="Arial" pitchFamily="34" charset="0"/>
                  <a:cs typeface="Arial" pitchFamily="34" charset="0"/>
                </a:rPr>
                <a:t>station from the hotel</a:t>
              </a:r>
              <a:r>
                <a:rPr lang="en-US" sz="1600" dirty="0" smtClean="0">
                  <a:solidFill>
                    <a:srgbClr val="003359"/>
                  </a:solidFill>
                  <a:latin typeface="Arial" pitchFamily="34" charset="0"/>
                  <a:cs typeface="Arial" pitchFamily="34" charset="0"/>
                </a:rPr>
                <a:t>.</a:t>
              </a:r>
              <a:endParaRPr lang="en-US" sz="1600" dirty="0">
                <a:solidFill>
                  <a:srgbClr val="003359"/>
                </a:solidFill>
                <a:latin typeface="Arial" pitchFamily="34" charset="0"/>
                <a:cs typeface="Arial" pitchFamily="34" charset="0"/>
              </a:endParaRPr>
            </a:p>
          </p:txBody>
        </p:sp>
        <p:grpSp>
          <p:nvGrpSpPr>
            <p:cNvPr id="15" name="Group 14"/>
            <p:cNvGrpSpPr/>
            <p:nvPr/>
          </p:nvGrpSpPr>
          <p:grpSpPr>
            <a:xfrm>
              <a:off x="4440034" y="621242"/>
              <a:ext cx="4572000" cy="1889366"/>
              <a:chOff x="1784350" y="700992"/>
              <a:chExt cx="3428999" cy="3671417"/>
            </a:xfrm>
          </p:grpSpPr>
          <p:sp>
            <p:nvSpPr>
              <p:cNvPr id="16" name="Rectangle 15"/>
              <p:cNvSpPr/>
              <p:nvPr/>
            </p:nvSpPr>
            <p:spPr>
              <a:xfrm>
                <a:off x="1784350" y="712663"/>
                <a:ext cx="3428999" cy="59397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7" name="Rectangle 16"/>
              <p:cNvSpPr/>
              <p:nvPr/>
            </p:nvSpPr>
            <p:spPr>
              <a:xfrm>
                <a:off x="1793875" y="718382"/>
                <a:ext cx="3409950" cy="3654027"/>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8" name="TextBox 17"/>
              <p:cNvSpPr txBox="1"/>
              <p:nvPr/>
            </p:nvSpPr>
            <p:spPr>
              <a:xfrm>
                <a:off x="1858769" y="700992"/>
                <a:ext cx="3260726" cy="578734"/>
              </a:xfrm>
              <a:prstGeom prst="rect">
                <a:avLst/>
              </a:prstGeom>
            </p:spPr>
            <p:txBody>
              <a:bodyPr wrap="square" lIns="0" tIns="0" rIns="0" bIns="0" rtlCol="0" anchor="ctr">
                <a:noAutofit/>
              </a:bodyPr>
              <a:lstStyle/>
              <a:p>
                <a:r>
                  <a:rPr lang="nl-NL" sz="1600" b="1" dirty="0">
                    <a:solidFill>
                      <a:srgbClr val="003359"/>
                    </a:solidFill>
                    <a:latin typeface="Arial" pitchFamily="34" charset="0"/>
                    <a:cs typeface="Arial" pitchFamily="34" charset="0"/>
                  </a:rPr>
                  <a:t>Student </a:t>
                </a:r>
                <a:r>
                  <a:rPr lang="nl-NL" sz="1600" b="1" dirty="0" smtClean="0">
                    <a:solidFill>
                      <a:srgbClr val="003359"/>
                    </a:solidFill>
                    <a:latin typeface="Arial" pitchFamily="34" charset="0"/>
                    <a:cs typeface="Arial" pitchFamily="34" charset="0"/>
                  </a:rPr>
                  <a:t>C</a:t>
                </a:r>
                <a:endParaRPr lang="en-US" sz="1600" b="1" i="0" dirty="0">
                  <a:solidFill>
                    <a:srgbClr val="003359"/>
                  </a:solidFill>
                  <a:latin typeface="Arial" pitchFamily="34" charset="0"/>
                  <a:cs typeface="Arial" pitchFamily="34" charset="0"/>
                </a:endParaRPr>
              </a:p>
            </p:txBody>
          </p:sp>
        </p:grpSp>
      </p:grpSp>
      <p:grpSp>
        <p:nvGrpSpPr>
          <p:cNvPr id="3" name="Group 2"/>
          <p:cNvGrpSpPr/>
          <p:nvPr/>
        </p:nvGrpSpPr>
        <p:grpSpPr>
          <a:xfrm>
            <a:off x="3927925" y="2890572"/>
            <a:ext cx="4853269" cy="1874915"/>
            <a:chOff x="4440034" y="2907242"/>
            <a:chExt cx="4572000" cy="1874915"/>
          </a:xfrm>
        </p:grpSpPr>
        <p:sp>
          <p:nvSpPr>
            <p:cNvPr id="13" name="TextBox 12"/>
            <p:cNvSpPr txBox="1"/>
            <p:nvPr/>
          </p:nvSpPr>
          <p:spPr>
            <a:xfrm>
              <a:off x="4533911" y="3239304"/>
              <a:ext cx="3814810" cy="338554"/>
            </a:xfrm>
            <a:prstGeom prst="rect">
              <a:avLst/>
            </a:prstGeom>
            <a:noFill/>
          </p:spPr>
          <p:txBody>
            <a:bodyPr wrap="none" lIns="0" rtlCol="0">
              <a:spAutoFit/>
            </a:bodyPr>
            <a:lstStyle/>
            <a:p>
              <a:r>
                <a:rPr lang="en-US" sz="1600" b="1" dirty="0" smtClean="0">
                  <a:solidFill>
                    <a:srgbClr val="003359"/>
                  </a:solidFill>
                  <a:latin typeface="Arial" pitchFamily="34" charset="0"/>
                  <a:cs typeface="Arial" pitchFamily="34" charset="0"/>
                </a:rPr>
                <a:t>Listen and make </a:t>
              </a:r>
              <a:r>
                <a:rPr lang="en-US" sz="1600" b="1" dirty="0">
                  <a:solidFill>
                    <a:srgbClr val="003359"/>
                  </a:solidFill>
                  <a:latin typeface="Arial" pitchFamily="34" charset="0"/>
                  <a:cs typeface="Arial" pitchFamily="34" charset="0"/>
                </a:rPr>
                <a:t>a question with </a:t>
              </a:r>
              <a:r>
                <a:rPr lang="en-US" sz="1600" b="1" dirty="0" smtClean="0">
                  <a:solidFill>
                    <a:srgbClr val="003359"/>
                  </a:solidFill>
                  <a:latin typeface="Arial" pitchFamily="34" charset="0"/>
                  <a:cs typeface="Arial" pitchFamily="34" charset="0"/>
                </a:rPr>
                <a:t>“how.”</a:t>
              </a:r>
            </a:p>
          </p:txBody>
        </p:sp>
        <p:grpSp>
          <p:nvGrpSpPr>
            <p:cNvPr id="19" name="Group 18"/>
            <p:cNvGrpSpPr/>
            <p:nvPr/>
          </p:nvGrpSpPr>
          <p:grpSpPr>
            <a:xfrm>
              <a:off x="4440034" y="2907242"/>
              <a:ext cx="4572000" cy="1874915"/>
              <a:chOff x="1784350" y="700992"/>
              <a:chExt cx="3428999" cy="3640171"/>
            </a:xfrm>
          </p:grpSpPr>
          <p:sp>
            <p:nvSpPr>
              <p:cNvPr id="20" name="Rectangle 19"/>
              <p:cNvSpPr/>
              <p:nvPr/>
            </p:nvSpPr>
            <p:spPr>
              <a:xfrm>
                <a:off x="1784350" y="712663"/>
                <a:ext cx="3428999" cy="59397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1" name="Rectangle 20"/>
              <p:cNvSpPr/>
              <p:nvPr/>
            </p:nvSpPr>
            <p:spPr>
              <a:xfrm>
                <a:off x="1793875" y="711975"/>
                <a:ext cx="3409950" cy="3629188"/>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2" name="TextBox 21"/>
              <p:cNvSpPr txBox="1"/>
              <p:nvPr/>
            </p:nvSpPr>
            <p:spPr>
              <a:xfrm>
                <a:off x="1847549" y="700992"/>
                <a:ext cx="3260726" cy="578734"/>
              </a:xfrm>
              <a:prstGeom prst="rect">
                <a:avLst/>
              </a:prstGeom>
            </p:spPr>
            <p:txBody>
              <a:bodyPr wrap="square" lIns="0" tIns="0" rIns="0" bIns="0" rtlCol="0" anchor="ctr">
                <a:noAutofit/>
              </a:bodyPr>
              <a:lstStyle/>
              <a:p>
                <a:r>
                  <a:rPr lang="nl-NL" sz="1600" b="1" dirty="0">
                    <a:solidFill>
                      <a:srgbClr val="003359"/>
                    </a:solidFill>
                    <a:latin typeface="Arial" pitchFamily="34" charset="0"/>
                    <a:cs typeface="Arial" pitchFamily="34" charset="0"/>
                  </a:rPr>
                  <a:t>Student </a:t>
                </a:r>
                <a:r>
                  <a:rPr lang="nl-NL" sz="1600" b="1" dirty="0" smtClean="0">
                    <a:solidFill>
                      <a:srgbClr val="003359"/>
                    </a:solidFill>
                    <a:latin typeface="Arial" pitchFamily="34" charset="0"/>
                    <a:cs typeface="Arial" pitchFamily="34" charset="0"/>
                  </a:rPr>
                  <a:t>D</a:t>
                </a:r>
                <a:endParaRPr lang="en-US" sz="1600" b="1" i="0" dirty="0">
                  <a:solidFill>
                    <a:srgbClr val="003359"/>
                  </a:solidFill>
                  <a:latin typeface="Arial" pitchFamily="34" charset="0"/>
                  <a:cs typeface="Arial" pitchFamily="34" charset="0"/>
                </a:endParaRPr>
              </a:p>
            </p:txBody>
          </p:sp>
        </p:grpSp>
      </p:gr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8775" y="852020"/>
            <a:ext cx="3410944" cy="3916539"/>
          </a:xfrm>
          <a:prstGeom prst="rect">
            <a:avLst/>
          </a:prstGeom>
        </p:spPr>
      </p:pic>
      <p:sp>
        <p:nvSpPr>
          <p:cNvPr id="26" name="Rectangle 25"/>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54905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3.2: Practice</a:t>
            </a:r>
            <a:endParaRPr lang="en-GB" dirty="0">
              <a:latin typeface="Arial" pitchFamily="34" charset="0"/>
              <a:cs typeface="Arial" pitchFamily="34" charset="0"/>
            </a:endParaRPr>
          </a:p>
        </p:txBody>
      </p:sp>
      <p:sp>
        <p:nvSpPr>
          <p:cNvPr id="15" name="TextBox 14"/>
          <p:cNvSpPr txBox="1"/>
          <p:nvPr/>
        </p:nvSpPr>
        <p:spPr>
          <a:xfrm>
            <a:off x="441156" y="1148103"/>
            <a:ext cx="4564124" cy="1815882"/>
          </a:xfrm>
          <a:prstGeom prst="rect">
            <a:avLst/>
          </a:prstGeom>
          <a:noFill/>
        </p:spPr>
        <p:txBody>
          <a:bodyPr wrap="square" lIns="0" rtlCol="0">
            <a:spAutoFit/>
          </a:bodyPr>
          <a:lstStyle/>
          <a:p>
            <a:r>
              <a:rPr lang="en-US" sz="1600" b="1" dirty="0" smtClean="0">
                <a:solidFill>
                  <a:srgbClr val="003359"/>
                </a:solidFill>
                <a:latin typeface="Arial" pitchFamily="34" charset="0"/>
                <a:cs typeface="Arial" pitchFamily="34" charset="0"/>
              </a:rPr>
              <a:t>Read </a:t>
            </a:r>
            <a:r>
              <a:rPr lang="en-US" sz="1600" b="1" dirty="0">
                <a:solidFill>
                  <a:srgbClr val="003359"/>
                </a:solidFill>
                <a:latin typeface="Arial" pitchFamily="34" charset="0"/>
                <a:cs typeface="Arial" pitchFamily="34" charset="0"/>
              </a:rPr>
              <a:t>these </a:t>
            </a:r>
            <a:r>
              <a:rPr lang="en-US" sz="1600" b="1" dirty="0" smtClean="0">
                <a:solidFill>
                  <a:srgbClr val="003359"/>
                </a:solidFill>
                <a:latin typeface="Arial" pitchFamily="34" charset="0"/>
                <a:cs typeface="Arial" pitchFamily="34" charset="0"/>
              </a:rPr>
              <a:t>sentences. </a:t>
            </a:r>
          </a:p>
          <a:p>
            <a:pPr lvl="0"/>
            <a:endParaRPr lang="en-US" sz="1600" b="1" dirty="0">
              <a:solidFill>
                <a:srgbClr val="003359"/>
              </a:solidFill>
              <a:latin typeface="Arial" pitchFamily="34" charset="0"/>
              <a:cs typeface="Arial" pitchFamily="34" charset="0"/>
            </a:endParaRPr>
          </a:p>
          <a:p>
            <a:pPr marL="285750" indent="-285750">
              <a:buFont typeface="Arial" charset="0"/>
              <a:buChar char="•"/>
            </a:pPr>
            <a:r>
              <a:rPr lang="en-US" sz="1600" dirty="0">
                <a:solidFill>
                  <a:srgbClr val="003359"/>
                </a:solidFill>
                <a:latin typeface="Arial" pitchFamily="34" charset="0"/>
                <a:cs typeface="Arial" pitchFamily="34" charset="0"/>
              </a:rPr>
              <a:t>You are at </a:t>
            </a:r>
            <a:r>
              <a:rPr lang="en-US" sz="1600" dirty="0" smtClean="0">
                <a:solidFill>
                  <a:srgbClr val="003359"/>
                </a:solidFill>
                <a:latin typeface="Arial" pitchFamily="34" charset="0"/>
                <a:cs typeface="Arial" pitchFamily="34" charset="0"/>
              </a:rPr>
              <a:t>bus station </a:t>
            </a:r>
            <a:r>
              <a:rPr lang="en-US" sz="1600" dirty="0">
                <a:solidFill>
                  <a:srgbClr val="003359"/>
                </a:solidFill>
                <a:latin typeface="Arial" pitchFamily="34" charset="0"/>
                <a:cs typeface="Arial" pitchFamily="34" charset="0"/>
              </a:rPr>
              <a:t>and you want to buy a ticket.</a:t>
            </a:r>
          </a:p>
          <a:p>
            <a:pPr marL="285750" indent="-285750">
              <a:buFont typeface="Arial" charset="0"/>
              <a:buChar char="•"/>
            </a:pPr>
            <a:r>
              <a:rPr lang="en-US" sz="1600" dirty="0">
                <a:solidFill>
                  <a:srgbClr val="003359"/>
                </a:solidFill>
                <a:latin typeface="Arial" pitchFamily="34" charset="0"/>
                <a:cs typeface="Arial" pitchFamily="34" charset="0"/>
              </a:rPr>
              <a:t>You want to know if the </a:t>
            </a:r>
            <a:r>
              <a:rPr lang="en-US" sz="1600" dirty="0" smtClean="0">
                <a:solidFill>
                  <a:srgbClr val="003359"/>
                </a:solidFill>
                <a:latin typeface="Arial" pitchFamily="34" charset="0"/>
                <a:cs typeface="Arial" pitchFamily="34" charset="0"/>
              </a:rPr>
              <a:t>bus </a:t>
            </a:r>
            <a:r>
              <a:rPr lang="en-US" sz="1600" dirty="0">
                <a:solidFill>
                  <a:srgbClr val="003359"/>
                </a:solidFill>
                <a:latin typeface="Arial" pitchFamily="34" charset="0"/>
                <a:cs typeface="Arial" pitchFamily="34" charset="0"/>
              </a:rPr>
              <a:t>comes frequently.</a:t>
            </a:r>
          </a:p>
          <a:p>
            <a:pPr marL="285750" indent="-285750">
              <a:buFont typeface="Arial" charset="0"/>
              <a:buChar char="•"/>
            </a:pPr>
            <a:r>
              <a:rPr lang="en-US" sz="1600" dirty="0">
                <a:solidFill>
                  <a:srgbClr val="003359"/>
                </a:solidFill>
                <a:latin typeface="Arial" pitchFamily="34" charset="0"/>
                <a:cs typeface="Arial" pitchFamily="34" charset="0"/>
              </a:rPr>
              <a:t>You want to know the time it takes to go from the </a:t>
            </a:r>
            <a:r>
              <a:rPr lang="en-US" sz="1600" dirty="0" smtClean="0">
                <a:solidFill>
                  <a:srgbClr val="003359"/>
                </a:solidFill>
                <a:latin typeface="Arial" pitchFamily="34" charset="0"/>
                <a:cs typeface="Arial" pitchFamily="34" charset="0"/>
              </a:rPr>
              <a:t>bus station </a:t>
            </a:r>
            <a:r>
              <a:rPr lang="en-US" sz="1600" dirty="0">
                <a:solidFill>
                  <a:srgbClr val="003359"/>
                </a:solidFill>
                <a:latin typeface="Arial" pitchFamily="34" charset="0"/>
                <a:cs typeface="Arial" pitchFamily="34" charset="0"/>
              </a:rPr>
              <a:t>to the </a:t>
            </a:r>
            <a:r>
              <a:rPr lang="en-US" sz="1600" dirty="0" smtClean="0">
                <a:solidFill>
                  <a:srgbClr val="003359"/>
                </a:solidFill>
                <a:latin typeface="Arial" pitchFamily="34" charset="0"/>
                <a:cs typeface="Arial" pitchFamily="34" charset="0"/>
              </a:rPr>
              <a:t>airport.</a:t>
            </a:r>
            <a:endParaRPr lang="en-US" sz="1600" dirty="0">
              <a:solidFill>
                <a:srgbClr val="003359"/>
              </a:solidFill>
              <a:latin typeface="Arial" pitchFamily="34" charset="0"/>
              <a:cs typeface="Arial" pitchFamily="34" charset="0"/>
            </a:endParaRPr>
          </a:p>
        </p:txBody>
      </p:sp>
      <p:sp>
        <p:nvSpPr>
          <p:cNvPr id="16" name="TextBox 15"/>
          <p:cNvSpPr txBox="1"/>
          <p:nvPr/>
        </p:nvSpPr>
        <p:spPr>
          <a:xfrm>
            <a:off x="441156" y="3445630"/>
            <a:ext cx="4011419" cy="338554"/>
          </a:xfrm>
          <a:prstGeom prst="rect">
            <a:avLst/>
          </a:prstGeom>
          <a:noFill/>
        </p:spPr>
        <p:txBody>
          <a:bodyPr wrap="none" lIns="0" rtlCol="0">
            <a:spAutoFit/>
          </a:bodyPr>
          <a:lstStyle/>
          <a:p>
            <a:r>
              <a:rPr lang="en-US" sz="1600" b="1" dirty="0" smtClean="0">
                <a:solidFill>
                  <a:srgbClr val="003359"/>
                </a:solidFill>
                <a:latin typeface="Arial" pitchFamily="34" charset="0"/>
                <a:cs typeface="Arial" pitchFamily="34" charset="0"/>
              </a:rPr>
              <a:t>Listen and make questions </a:t>
            </a:r>
            <a:r>
              <a:rPr lang="en-US" sz="1600" b="1" dirty="0">
                <a:solidFill>
                  <a:srgbClr val="003359"/>
                </a:solidFill>
                <a:latin typeface="Arial" pitchFamily="34" charset="0"/>
                <a:cs typeface="Arial" pitchFamily="34" charset="0"/>
              </a:rPr>
              <a:t>with </a:t>
            </a:r>
            <a:r>
              <a:rPr lang="en-US" sz="1600" b="1" dirty="0" smtClean="0">
                <a:solidFill>
                  <a:srgbClr val="003359"/>
                </a:solidFill>
                <a:latin typeface="Arial" pitchFamily="34" charset="0"/>
                <a:cs typeface="Arial" pitchFamily="34" charset="0"/>
              </a:rPr>
              <a:t>“how.”</a:t>
            </a:r>
            <a:endParaRPr lang="en-US" dirty="0">
              <a:solidFill>
                <a:srgbClr val="003359"/>
              </a:solidFill>
              <a:latin typeface="Arial" pitchFamily="34" charset="0"/>
              <a:cs typeface="Arial" pitchFamily="34" charset="0"/>
            </a:endParaRPr>
          </a:p>
        </p:txBody>
      </p: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65639" y="847352"/>
            <a:ext cx="3422762" cy="3937374"/>
          </a:xfrm>
          <a:prstGeom prst="rect">
            <a:avLst/>
          </a:prstGeom>
        </p:spPr>
      </p:pic>
      <p:sp>
        <p:nvSpPr>
          <p:cNvPr id="25" name="Rectangle 24"/>
          <p:cNvSpPr/>
          <p:nvPr/>
        </p:nvSpPr>
        <p:spPr>
          <a:xfrm>
            <a:off x="357781" y="853309"/>
            <a:ext cx="4847846" cy="328988"/>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30" name="Rectangle 29"/>
          <p:cNvSpPr/>
          <p:nvPr/>
        </p:nvSpPr>
        <p:spPr>
          <a:xfrm>
            <a:off x="373235" y="936838"/>
            <a:ext cx="4820915" cy="2027147"/>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1" name="TextBox 30"/>
          <p:cNvSpPr txBox="1"/>
          <p:nvPr/>
        </p:nvSpPr>
        <p:spPr>
          <a:xfrm>
            <a:off x="460487" y="847352"/>
            <a:ext cx="4609945" cy="320548"/>
          </a:xfrm>
          <a:prstGeom prst="rect">
            <a:avLst/>
          </a:prstGeom>
        </p:spPr>
        <p:txBody>
          <a:bodyPr wrap="square" lIns="0" tIns="0" rIns="0" bIns="0" rtlCol="0" anchor="ctr">
            <a:noAutofit/>
          </a:bodyPr>
          <a:lstStyle/>
          <a:p>
            <a:r>
              <a:rPr lang="nl-NL" sz="1600" b="1" dirty="0">
                <a:solidFill>
                  <a:srgbClr val="003359"/>
                </a:solidFill>
                <a:latin typeface="Arial" pitchFamily="34" charset="0"/>
                <a:cs typeface="Arial" pitchFamily="34" charset="0"/>
              </a:rPr>
              <a:t>Student A</a:t>
            </a:r>
            <a:endParaRPr lang="en-US" sz="1600" b="1" dirty="0">
              <a:solidFill>
                <a:srgbClr val="003359"/>
              </a:solidFill>
              <a:latin typeface="Arial" pitchFamily="34" charset="0"/>
              <a:cs typeface="Arial" pitchFamily="34" charset="0"/>
            </a:endParaRPr>
          </a:p>
        </p:txBody>
      </p:sp>
      <p:sp>
        <p:nvSpPr>
          <p:cNvPr id="34" name="Rectangle 33"/>
          <p:cNvSpPr/>
          <p:nvPr/>
        </p:nvSpPr>
        <p:spPr>
          <a:xfrm>
            <a:off x="343535" y="3109528"/>
            <a:ext cx="4853828" cy="305932"/>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Rectangle 34"/>
          <p:cNvSpPr/>
          <p:nvPr/>
        </p:nvSpPr>
        <p:spPr>
          <a:xfrm>
            <a:off x="358775" y="3415460"/>
            <a:ext cx="4826864" cy="1369265"/>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6" name="TextBox 35"/>
          <p:cNvSpPr txBox="1"/>
          <p:nvPr/>
        </p:nvSpPr>
        <p:spPr>
          <a:xfrm>
            <a:off x="483609" y="3120875"/>
            <a:ext cx="4615634" cy="298084"/>
          </a:xfrm>
          <a:prstGeom prst="rect">
            <a:avLst/>
          </a:prstGeom>
        </p:spPr>
        <p:txBody>
          <a:bodyPr wrap="square" lIns="0" tIns="0" rIns="0" bIns="0" rtlCol="0" anchor="ctr">
            <a:noAutofit/>
          </a:bodyPr>
          <a:lstStyle/>
          <a:p>
            <a:r>
              <a:rPr lang="nl-NL" sz="1600" b="1" dirty="0">
                <a:solidFill>
                  <a:srgbClr val="003359"/>
                </a:solidFill>
                <a:latin typeface="Arial" pitchFamily="34" charset="0"/>
                <a:cs typeface="Arial" pitchFamily="34" charset="0"/>
              </a:rPr>
              <a:t>Student </a:t>
            </a:r>
            <a:r>
              <a:rPr lang="nl-NL" sz="1600" b="1" dirty="0" smtClean="0">
                <a:solidFill>
                  <a:srgbClr val="003359"/>
                </a:solidFill>
                <a:latin typeface="Arial" pitchFamily="34" charset="0"/>
                <a:cs typeface="Arial" pitchFamily="34" charset="0"/>
              </a:rPr>
              <a:t>B</a:t>
            </a:r>
            <a:endParaRPr lang="en-US" sz="1600" b="1" dirty="0">
              <a:solidFill>
                <a:srgbClr val="003359"/>
              </a:solidFill>
              <a:latin typeface="Arial" pitchFamily="34" charset="0"/>
              <a:cs typeface="Arial" pitchFamily="34" charset="0"/>
            </a:endParaRPr>
          </a:p>
        </p:txBody>
      </p:sp>
      <p:sp>
        <p:nvSpPr>
          <p:cNvPr id="20" name="Rectangle 19"/>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4824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3.2: Practice</a:t>
            </a:r>
            <a:endParaRPr lang="en-GB" dirty="0">
              <a:latin typeface="Arial" pitchFamily="34" charset="0"/>
              <a:cs typeface="Arial" pitchFamily="34" charset="0"/>
            </a:endParaRPr>
          </a:p>
        </p:txBody>
      </p:sp>
      <p:sp>
        <p:nvSpPr>
          <p:cNvPr id="12" name="TextBox 11"/>
          <p:cNvSpPr txBox="1"/>
          <p:nvPr/>
        </p:nvSpPr>
        <p:spPr>
          <a:xfrm>
            <a:off x="3928788" y="1175559"/>
            <a:ext cx="4837540" cy="1323439"/>
          </a:xfrm>
          <a:prstGeom prst="rect">
            <a:avLst/>
          </a:prstGeom>
          <a:noFill/>
        </p:spPr>
        <p:txBody>
          <a:bodyPr wrap="square" rtlCol="0">
            <a:spAutoFit/>
          </a:bodyPr>
          <a:lstStyle/>
          <a:p>
            <a:r>
              <a:rPr lang="en-US" sz="1600" b="1" dirty="0" smtClean="0">
                <a:solidFill>
                  <a:srgbClr val="003359"/>
                </a:solidFill>
                <a:latin typeface="Arial" pitchFamily="34" charset="0"/>
                <a:cs typeface="Arial" pitchFamily="34" charset="0"/>
              </a:rPr>
              <a:t>Read </a:t>
            </a:r>
            <a:r>
              <a:rPr lang="en-US" sz="1600" b="1" dirty="0">
                <a:solidFill>
                  <a:srgbClr val="003359"/>
                </a:solidFill>
                <a:latin typeface="Arial" pitchFamily="34" charset="0"/>
                <a:cs typeface="Arial" pitchFamily="34" charset="0"/>
              </a:rPr>
              <a:t>these </a:t>
            </a:r>
            <a:r>
              <a:rPr lang="en-US" sz="1600" b="1" dirty="0" smtClean="0">
                <a:solidFill>
                  <a:srgbClr val="003359"/>
                </a:solidFill>
                <a:latin typeface="Arial" pitchFamily="34" charset="0"/>
                <a:cs typeface="Arial" pitchFamily="34" charset="0"/>
              </a:rPr>
              <a:t>sentences</a:t>
            </a:r>
            <a:endParaRPr lang="en-US" sz="1600" b="1" dirty="0">
              <a:solidFill>
                <a:srgbClr val="003359"/>
              </a:solidFill>
              <a:latin typeface="Arial" pitchFamily="34" charset="0"/>
              <a:cs typeface="Arial" pitchFamily="34" charset="0"/>
            </a:endParaRPr>
          </a:p>
          <a:p>
            <a:pPr marL="285750" indent="-285750">
              <a:buFont typeface="Arial" charset="0"/>
              <a:buChar char="•"/>
            </a:pPr>
            <a:r>
              <a:rPr lang="en-US" sz="1600" dirty="0">
                <a:solidFill>
                  <a:srgbClr val="003359"/>
                </a:solidFill>
                <a:latin typeface="Arial" pitchFamily="34" charset="0"/>
                <a:cs typeface="Arial" pitchFamily="34" charset="0"/>
              </a:rPr>
              <a:t>You want to </a:t>
            </a:r>
            <a:r>
              <a:rPr lang="en-US" sz="1600" dirty="0" smtClean="0">
                <a:solidFill>
                  <a:srgbClr val="003359"/>
                </a:solidFill>
                <a:latin typeface="Arial" pitchFamily="34" charset="0"/>
                <a:cs typeface="Arial" pitchFamily="34" charset="0"/>
              </a:rPr>
              <a:t>know the </a:t>
            </a:r>
            <a:r>
              <a:rPr lang="en-US" sz="1600" dirty="0">
                <a:solidFill>
                  <a:srgbClr val="003359"/>
                </a:solidFill>
                <a:latin typeface="Arial" pitchFamily="34" charset="0"/>
                <a:cs typeface="Arial" pitchFamily="34" charset="0"/>
              </a:rPr>
              <a:t>price of a room at a </a:t>
            </a:r>
            <a:r>
              <a:rPr lang="en-US" sz="1600" dirty="0" smtClean="0">
                <a:solidFill>
                  <a:srgbClr val="003359"/>
                </a:solidFill>
                <a:latin typeface="Arial" pitchFamily="34" charset="0"/>
                <a:cs typeface="Arial" pitchFamily="34" charset="0"/>
              </a:rPr>
              <a:t>motel</a:t>
            </a:r>
            <a:r>
              <a:rPr lang="en-US" sz="1600" dirty="0">
                <a:solidFill>
                  <a:srgbClr val="003359"/>
                </a:solidFill>
                <a:latin typeface="Arial" pitchFamily="34" charset="0"/>
                <a:cs typeface="Arial" pitchFamily="34" charset="0"/>
              </a:rPr>
              <a:t>.</a:t>
            </a:r>
          </a:p>
          <a:p>
            <a:pPr marL="285750" indent="-285750">
              <a:buFont typeface="Arial" charset="0"/>
              <a:buChar char="•"/>
            </a:pPr>
            <a:r>
              <a:rPr lang="en-US" sz="1600" dirty="0">
                <a:solidFill>
                  <a:srgbClr val="003359"/>
                </a:solidFill>
                <a:latin typeface="Arial" pitchFamily="34" charset="0"/>
                <a:cs typeface="Arial" pitchFamily="34" charset="0"/>
              </a:rPr>
              <a:t>You want to know if the </a:t>
            </a:r>
            <a:r>
              <a:rPr lang="en-US" sz="1600" dirty="0" smtClean="0">
                <a:solidFill>
                  <a:srgbClr val="003359"/>
                </a:solidFill>
                <a:latin typeface="Arial" pitchFamily="34" charset="0"/>
                <a:cs typeface="Arial" pitchFamily="34" charset="0"/>
              </a:rPr>
              <a:t>motel </a:t>
            </a:r>
            <a:r>
              <a:rPr lang="en-US" sz="1600" dirty="0">
                <a:solidFill>
                  <a:srgbClr val="003359"/>
                </a:solidFill>
                <a:latin typeface="Arial" pitchFamily="34" charset="0"/>
                <a:cs typeface="Arial" pitchFamily="34" charset="0"/>
              </a:rPr>
              <a:t>room is big.</a:t>
            </a:r>
          </a:p>
          <a:p>
            <a:pPr marL="285750" indent="-285750">
              <a:buFont typeface="Arial" charset="0"/>
              <a:buChar char="•"/>
            </a:pPr>
            <a:r>
              <a:rPr lang="en-US" sz="1600" dirty="0">
                <a:solidFill>
                  <a:srgbClr val="003359"/>
                </a:solidFill>
                <a:latin typeface="Arial" pitchFamily="34" charset="0"/>
                <a:cs typeface="Arial" pitchFamily="34" charset="0"/>
              </a:rPr>
              <a:t>You want to know </a:t>
            </a:r>
            <a:r>
              <a:rPr lang="en-US" sz="1600" dirty="0" smtClean="0">
                <a:solidFill>
                  <a:srgbClr val="003359"/>
                </a:solidFill>
                <a:latin typeface="Arial" pitchFamily="34" charset="0"/>
                <a:cs typeface="Arial" pitchFamily="34" charset="0"/>
              </a:rPr>
              <a:t>if you can walk </a:t>
            </a:r>
          </a:p>
          <a:p>
            <a:r>
              <a:rPr lang="en-US" sz="1600" dirty="0" smtClean="0">
                <a:solidFill>
                  <a:srgbClr val="003359"/>
                </a:solidFill>
                <a:latin typeface="Arial" pitchFamily="34" charset="0"/>
                <a:cs typeface="Arial" pitchFamily="34" charset="0"/>
              </a:rPr>
              <a:t>      to </a:t>
            </a:r>
            <a:r>
              <a:rPr lang="en-US" sz="1600" dirty="0">
                <a:solidFill>
                  <a:srgbClr val="003359"/>
                </a:solidFill>
                <a:latin typeface="Arial" pitchFamily="34" charset="0"/>
                <a:cs typeface="Arial" pitchFamily="34" charset="0"/>
              </a:rPr>
              <a:t>the </a:t>
            </a:r>
            <a:r>
              <a:rPr lang="en-US" sz="1600" dirty="0" smtClean="0">
                <a:solidFill>
                  <a:srgbClr val="003359"/>
                </a:solidFill>
                <a:latin typeface="Arial" pitchFamily="34" charset="0"/>
                <a:cs typeface="Arial" pitchFamily="34" charset="0"/>
              </a:rPr>
              <a:t>bus </a:t>
            </a:r>
            <a:r>
              <a:rPr lang="en-US" sz="1600" dirty="0">
                <a:solidFill>
                  <a:srgbClr val="003359"/>
                </a:solidFill>
                <a:latin typeface="Arial" pitchFamily="34" charset="0"/>
                <a:cs typeface="Arial" pitchFamily="34" charset="0"/>
              </a:rPr>
              <a:t>station from the </a:t>
            </a:r>
            <a:r>
              <a:rPr lang="en-US" sz="1600" dirty="0" smtClean="0">
                <a:solidFill>
                  <a:srgbClr val="003359"/>
                </a:solidFill>
                <a:latin typeface="Arial" pitchFamily="34" charset="0"/>
                <a:cs typeface="Arial" pitchFamily="34" charset="0"/>
              </a:rPr>
              <a:t>motel.</a:t>
            </a:r>
            <a:endParaRPr lang="en-US" sz="1600" dirty="0">
              <a:solidFill>
                <a:srgbClr val="003359"/>
              </a:solidFill>
              <a:latin typeface="Arial" pitchFamily="34" charset="0"/>
              <a:cs typeface="Arial" pitchFamily="34" charset="0"/>
            </a:endParaRPr>
          </a:p>
        </p:txBody>
      </p:sp>
      <p:sp>
        <p:nvSpPr>
          <p:cNvPr id="13" name="TextBox 12"/>
          <p:cNvSpPr txBox="1"/>
          <p:nvPr/>
        </p:nvSpPr>
        <p:spPr>
          <a:xfrm>
            <a:off x="3928788" y="3210730"/>
            <a:ext cx="4011419" cy="338554"/>
          </a:xfrm>
          <a:prstGeom prst="rect">
            <a:avLst/>
          </a:prstGeom>
          <a:noFill/>
        </p:spPr>
        <p:txBody>
          <a:bodyPr wrap="none" rtlCol="0">
            <a:spAutoFit/>
          </a:bodyPr>
          <a:lstStyle/>
          <a:p>
            <a:r>
              <a:rPr lang="en-US" sz="1600" b="1" dirty="0" smtClean="0">
                <a:solidFill>
                  <a:srgbClr val="003359"/>
                </a:solidFill>
                <a:latin typeface="Arial" pitchFamily="34" charset="0"/>
                <a:cs typeface="Arial" pitchFamily="34" charset="0"/>
              </a:rPr>
              <a:t>Listen and make questions </a:t>
            </a:r>
            <a:r>
              <a:rPr lang="en-US" sz="1600" b="1" dirty="0">
                <a:solidFill>
                  <a:srgbClr val="003359"/>
                </a:solidFill>
                <a:latin typeface="Arial" pitchFamily="34" charset="0"/>
                <a:cs typeface="Arial" pitchFamily="34" charset="0"/>
              </a:rPr>
              <a:t>with </a:t>
            </a:r>
            <a:r>
              <a:rPr lang="en-US" sz="1600" b="1" dirty="0" smtClean="0">
                <a:solidFill>
                  <a:srgbClr val="003359"/>
                </a:solidFill>
                <a:latin typeface="Arial" pitchFamily="34" charset="0"/>
                <a:cs typeface="Arial" pitchFamily="34" charset="0"/>
              </a:rPr>
              <a:t>“how.”</a:t>
            </a:r>
          </a:p>
        </p:txBody>
      </p:sp>
      <p:sp>
        <p:nvSpPr>
          <p:cNvPr id="31" name="Rectangle 30"/>
          <p:cNvSpPr/>
          <p:nvPr/>
        </p:nvSpPr>
        <p:spPr>
          <a:xfrm>
            <a:off x="3927925" y="853466"/>
            <a:ext cx="4853269" cy="305666"/>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2" name="Rectangle 31"/>
          <p:cNvSpPr/>
          <p:nvPr/>
        </p:nvSpPr>
        <p:spPr>
          <a:xfrm>
            <a:off x="3941406" y="856409"/>
            <a:ext cx="4826308" cy="1880417"/>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3" name="TextBox 32"/>
          <p:cNvSpPr txBox="1"/>
          <p:nvPr/>
        </p:nvSpPr>
        <p:spPr>
          <a:xfrm>
            <a:off x="4033255" y="847460"/>
            <a:ext cx="4615102" cy="297825"/>
          </a:xfrm>
          <a:prstGeom prst="rect">
            <a:avLst/>
          </a:prstGeom>
        </p:spPr>
        <p:txBody>
          <a:bodyPr wrap="square" lIns="0" tIns="0" rIns="0" bIns="0" rtlCol="0" anchor="ctr">
            <a:noAutofit/>
          </a:bodyPr>
          <a:lstStyle/>
          <a:p>
            <a:r>
              <a:rPr lang="nl-NL" sz="1600" b="1" dirty="0">
                <a:solidFill>
                  <a:srgbClr val="003359"/>
                </a:solidFill>
                <a:latin typeface="Arial" pitchFamily="34" charset="0"/>
                <a:cs typeface="Arial" pitchFamily="34" charset="0"/>
              </a:rPr>
              <a:t>Student </a:t>
            </a:r>
            <a:r>
              <a:rPr lang="nl-NL" sz="1600" b="1" dirty="0" smtClean="0">
                <a:solidFill>
                  <a:srgbClr val="003359"/>
                </a:solidFill>
                <a:latin typeface="Arial" pitchFamily="34" charset="0"/>
                <a:cs typeface="Arial" pitchFamily="34" charset="0"/>
              </a:rPr>
              <a:t>C</a:t>
            </a:r>
            <a:endParaRPr lang="en-US" sz="1600" b="1" dirty="0">
              <a:solidFill>
                <a:srgbClr val="003359"/>
              </a:solidFill>
              <a:latin typeface="Arial" pitchFamily="34" charset="0"/>
              <a:cs typeface="Arial" pitchFamily="34" charset="0"/>
            </a:endParaRPr>
          </a:p>
        </p:txBody>
      </p:sp>
      <p:sp>
        <p:nvSpPr>
          <p:cNvPr id="34" name="Rectangle 33"/>
          <p:cNvSpPr/>
          <p:nvPr/>
        </p:nvSpPr>
        <p:spPr>
          <a:xfrm>
            <a:off x="3927925" y="2896583"/>
            <a:ext cx="4853269" cy="305932"/>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Rectangle 34"/>
          <p:cNvSpPr/>
          <p:nvPr/>
        </p:nvSpPr>
        <p:spPr>
          <a:xfrm>
            <a:off x="3941406" y="2896229"/>
            <a:ext cx="4826308" cy="1869258"/>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6" name="TextBox 35"/>
          <p:cNvSpPr txBox="1"/>
          <p:nvPr/>
        </p:nvSpPr>
        <p:spPr>
          <a:xfrm>
            <a:off x="4026899" y="2890572"/>
            <a:ext cx="4615102" cy="298084"/>
          </a:xfrm>
          <a:prstGeom prst="rect">
            <a:avLst/>
          </a:prstGeom>
        </p:spPr>
        <p:txBody>
          <a:bodyPr wrap="square" lIns="0" tIns="0" rIns="0" bIns="0" rtlCol="0" anchor="ctr">
            <a:noAutofit/>
          </a:bodyPr>
          <a:lstStyle/>
          <a:p>
            <a:r>
              <a:rPr lang="nl-NL" sz="1600" b="1" dirty="0">
                <a:solidFill>
                  <a:srgbClr val="003359"/>
                </a:solidFill>
                <a:latin typeface="Arial" pitchFamily="34" charset="0"/>
                <a:cs typeface="Arial" pitchFamily="34" charset="0"/>
              </a:rPr>
              <a:t>Student </a:t>
            </a:r>
            <a:r>
              <a:rPr lang="nl-NL" sz="1600" b="1" dirty="0" smtClean="0">
                <a:solidFill>
                  <a:srgbClr val="003359"/>
                </a:solidFill>
                <a:latin typeface="Arial" pitchFamily="34" charset="0"/>
                <a:cs typeface="Arial" pitchFamily="34" charset="0"/>
              </a:rPr>
              <a:t>D</a:t>
            </a:r>
            <a:endParaRPr lang="en-US" sz="1600" b="1" dirty="0">
              <a:solidFill>
                <a:srgbClr val="003359"/>
              </a:solidFill>
              <a:latin typeface="Arial" pitchFamily="34" charset="0"/>
              <a:cs typeface="Arial" pitchFamily="34" charset="0"/>
            </a:endParaRPr>
          </a:p>
        </p:txBody>
      </p: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8775" y="853465"/>
            <a:ext cx="3421063" cy="3921713"/>
          </a:xfrm>
          <a:prstGeom prst="rect">
            <a:avLst/>
          </a:prstGeom>
        </p:spPr>
      </p:pic>
      <p:sp>
        <p:nvSpPr>
          <p:cNvPr id="18" name="Rectangle 17"/>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89819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1.0: Warm-Up</a:t>
            </a: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l="5900" t="590" b="-1"/>
          <a:stretch/>
        </p:blipFill>
        <p:spPr>
          <a:xfrm>
            <a:off x="3208337" y="850900"/>
            <a:ext cx="5573905" cy="3927509"/>
          </a:xfrm>
          <a:prstGeom prst="rect">
            <a:avLst/>
          </a:prstGeom>
        </p:spPr>
      </p:pic>
      <p:sp>
        <p:nvSpPr>
          <p:cNvPr id="8" name="TextBox 7"/>
          <p:cNvSpPr txBox="1"/>
          <p:nvPr/>
        </p:nvSpPr>
        <p:spPr>
          <a:xfrm>
            <a:off x="358774" y="791817"/>
            <a:ext cx="2059269" cy="784830"/>
          </a:xfrm>
          <a:prstGeom prst="rect">
            <a:avLst/>
          </a:prstGeom>
          <a:noFill/>
        </p:spPr>
        <p:txBody>
          <a:bodyPr wrap="none" lIns="108000" tIns="0" rtlCol="0">
            <a:spAutoFit/>
          </a:bodyPr>
          <a:lstStyle/>
          <a:p>
            <a:r>
              <a:rPr lang="en-US" sz="1600" dirty="0">
                <a:solidFill>
                  <a:srgbClr val="003359"/>
                </a:solidFill>
                <a:latin typeface="Arial" pitchFamily="34" charset="0"/>
                <a:cs typeface="Arial" pitchFamily="34" charset="0"/>
              </a:rPr>
              <a:t>How/often/vacation?</a:t>
            </a:r>
          </a:p>
          <a:p>
            <a:r>
              <a:rPr lang="en-US" sz="1600" dirty="0" smtClean="0">
                <a:solidFill>
                  <a:srgbClr val="003359"/>
                </a:solidFill>
                <a:latin typeface="Arial" pitchFamily="34" charset="0"/>
                <a:cs typeface="Arial" pitchFamily="34" charset="0"/>
              </a:rPr>
              <a:t>Favorite </a:t>
            </a:r>
            <a:r>
              <a:rPr lang="en-US" sz="1600" dirty="0">
                <a:solidFill>
                  <a:srgbClr val="003359"/>
                </a:solidFill>
                <a:latin typeface="Arial" pitchFamily="34" charset="0"/>
                <a:cs typeface="Arial" pitchFamily="34" charset="0"/>
              </a:rPr>
              <a:t>trip?</a:t>
            </a:r>
          </a:p>
          <a:p>
            <a:r>
              <a:rPr lang="en-US" sz="1600" dirty="0" smtClean="0">
                <a:solidFill>
                  <a:srgbClr val="003359"/>
                </a:solidFill>
                <a:latin typeface="Arial" pitchFamily="34" charset="0"/>
                <a:cs typeface="Arial" pitchFamily="34" charset="0"/>
              </a:rPr>
              <a:t>When</a:t>
            </a:r>
            <a:r>
              <a:rPr lang="en-US" sz="1600" dirty="0">
                <a:solidFill>
                  <a:srgbClr val="003359"/>
                </a:solidFill>
                <a:latin typeface="Arial" pitchFamily="34" charset="0"/>
                <a:cs typeface="Arial" pitchFamily="34" charset="0"/>
              </a:rPr>
              <a:t>/last vacation</a:t>
            </a:r>
            <a:r>
              <a:rPr lang="en-US" sz="1600" dirty="0" smtClean="0">
                <a:solidFill>
                  <a:srgbClr val="003359"/>
                </a:solidFill>
                <a:latin typeface="Arial" pitchFamily="34" charset="0"/>
                <a:cs typeface="Arial" pitchFamily="34" charset="0"/>
              </a:rPr>
              <a:t>?</a:t>
            </a:r>
            <a:endParaRPr lang="en-US" sz="1600" dirty="0">
              <a:solidFill>
                <a:srgbClr val="003359"/>
              </a:solidFill>
              <a:latin typeface="Arial" pitchFamily="34" charset="0"/>
              <a:cs typeface="Arial" pitchFamily="34" charset="0"/>
            </a:endParaRPr>
          </a:p>
        </p:txBody>
      </p:sp>
      <p:grpSp>
        <p:nvGrpSpPr>
          <p:cNvPr id="9" name="Group 8"/>
          <p:cNvGrpSpPr/>
          <p:nvPr/>
        </p:nvGrpSpPr>
        <p:grpSpPr>
          <a:xfrm>
            <a:off x="6032523" y="3842155"/>
            <a:ext cx="2674800" cy="860163"/>
            <a:chOff x="1920918" y="2500257"/>
            <a:chExt cx="2674800" cy="860163"/>
          </a:xfrm>
          <a:solidFill>
            <a:srgbClr val="D0ECF3"/>
          </a:solidFill>
        </p:grpSpPr>
        <p:sp>
          <p:nvSpPr>
            <p:cNvPr id="12" name="TextBox 11"/>
            <p:cNvSpPr txBox="1"/>
            <p:nvPr/>
          </p:nvSpPr>
          <p:spPr>
            <a:xfrm>
              <a:off x="1920918" y="2712420"/>
              <a:ext cx="2674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Can you make </a:t>
              </a:r>
              <a:r>
                <a:rPr lang="en-US" sz="1600" dirty="0" smtClean="0">
                  <a:solidFill>
                    <a:srgbClr val="003359"/>
                  </a:solidFill>
                  <a:latin typeface="Arial" pitchFamily="34" charset="0"/>
                  <a:cs typeface="Arial" pitchFamily="34" charset="0"/>
                </a:rPr>
                <a:t>questions with </a:t>
              </a:r>
              <a:r>
                <a:rPr lang="en-US" sz="1600" dirty="0">
                  <a:solidFill>
                    <a:srgbClr val="003359"/>
                  </a:solidFill>
                  <a:latin typeface="Arial" pitchFamily="34" charset="0"/>
                  <a:cs typeface="Arial" pitchFamily="34" charset="0"/>
                </a:rPr>
                <a:t>these words?</a:t>
              </a:r>
            </a:p>
          </p:txBody>
        </p:sp>
        <p:sp>
          <p:nvSpPr>
            <p:cNvPr id="13" name="Right Triangle 12"/>
            <p:cNvSpPr/>
            <p:nvPr/>
          </p:nvSpPr>
          <p:spPr>
            <a:xfrm rot="10800000" flipH="1" flipV="1">
              <a:off x="3152910" y="2500257"/>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14" name="Group 13"/>
          <p:cNvGrpSpPr/>
          <p:nvPr/>
        </p:nvGrpSpPr>
        <p:grpSpPr>
          <a:xfrm>
            <a:off x="439676" y="4054318"/>
            <a:ext cx="3354621" cy="648000"/>
            <a:chOff x="1502078" y="2292350"/>
            <a:chExt cx="3354621" cy="648000"/>
          </a:xfrm>
        </p:grpSpPr>
        <p:sp>
          <p:nvSpPr>
            <p:cNvPr id="15" name="TextBox 14"/>
            <p:cNvSpPr txBox="1"/>
            <p:nvPr/>
          </p:nvSpPr>
          <p:spPr>
            <a:xfrm>
              <a:off x="1502078" y="2292350"/>
              <a:ext cx="31320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dirty="0">
                <a:solidFill>
                  <a:srgbClr val="003359"/>
                </a:solidFill>
                <a:latin typeface="Arial" pitchFamily="34" charset="0"/>
                <a:cs typeface="Arial" pitchFamily="34" charset="0"/>
              </a:endParaRPr>
            </a:p>
          </p:txBody>
        </p:sp>
        <p:sp>
          <p:nvSpPr>
            <p:cNvPr id="16" name="Right Triangle 15"/>
            <p:cNvSpPr/>
            <p:nvPr/>
          </p:nvSpPr>
          <p:spPr>
            <a:xfrm rot="10800000" flipH="1">
              <a:off x="4710648" y="2521614"/>
              <a:ext cx="146051" cy="146051"/>
            </a:xfrm>
            <a:prstGeom prst="rtTriangle">
              <a:avLst/>
            </a:prstGeom>
            <a:solidFill>
              <a:srgbClr val="F9B1BA"/>
            </a:solidFill>
            <a:ln>
              <a:solidFill>
                <a:srgbClr val="F9B1B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17" name="TextBox 16"/>
          <p:cNvSpPr txBox="1"/>
          <p:nvPr/>
        </p:nvSpPr>
        <p:spPr>
          <a:xfrm>
            <a:off x="569494" y="4209556"/>
            <a:ext cx="2796258"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When was your last vacation</a:t>
            </a:r>
            <a:endParaRPr lang="en-US" sz="1600" kern="1200" dirty="0">
              <a:solidFill>
                <a:srgbClr val="003359"/>
              </a:solidFill>
              <a:latin typeface="Arial" pitchFamily="34" charset="0"/>
              <a:cs typeface="Arial" pitchFamily="34" charset="0"/>
            </a:endParaRPr>
          </a:p>
        </p:txBody>
      </p:sp>
      <p:grpSp>
        <p:nvGrpSpPr>
          <p:cNvPr id="18" name="Group 17"/>
          <p:cNvGrpSpPr/>
          <p:nvPr/>
        </p:nvGrpSpPr>
        <p:grpSpPr>
          <a:xfrm>
            <a:off x="926644" y="3032540"/>
            <a:ext cx="2897224" cy="648000"/>
            <a:chOff x="1498904" y="2368550"/>
            <a:chExt cx="2897224" cy="648000"/>
          </a:xfrm>
        </p:grpSpPr>
        <p:sp>
          <p:nvSpPr>
            <p:cNvPr id="19" name="TextBox 18"/>
            <p:cNvSpPr txBox="1"/>
            <p:nvPr/>
          </p:nvSpPr>
          <p:spPr>
            <a:xfrm>
              <a:off x="1498904" y="2368550"/>
              <a:ext cx="2674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smtClean="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endParaRPr lang="en-US" sz="1600" dirty="0">
                <a:solidFill>
                  <a:srgbClr val="003359"/>
                </a:solidFill>
                <a:latin typeface="Arial" pitchFamily="34" charset="0"/>
                <a:cs typeface="Arial" pitchFamily="34" charset="0"/>
              </a:endParaRPr>
            </a:p>
          </p:txBody>
        </p:sp>
        <p:sp>
          <p:nvSpPr>
            <p:cNvPr id="20" name="Right Triangle 19"/>
            <p:cNvSpPr/>
            <p:nvPr/>
          </p:nvSpPr>
          <p:spPr>
            <a:xfrm rot="10800000" flipH="1">
              <a:off x="4250077" y="2619524"/>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1" name="TextBox 20"/>
          <p:cNvSpPr txBox="1"/>
          <p:nvPr/>
        </p:nvSpPr>
        <p:spPr>
          <a:xfrm>
            <a:off x="939298" y="3187422"/>
            <a:ext cx="2613516"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What was your favorite trip</a:t>
            </a:r>
            <a:endParaRPr lang="en-US" sz="1600" kern="1200" dirty="0">
              <a:solidFill>
                <a:srgbClr val="003359"/>
              </a:solidFill>
              <a:latin typeface="Arial" pitchFamily="34" charset="0"/>
              <a:cs typeface="Arial" pitchFamily="34" charset="0"/>
            </a:endParaRPr>
          </a:p>
        </p:txBody>
      </p:sp>
      <p:grpSp>
        <p:nvGrpSpPr>
          <p:cNvPr id="29" name="Group 28"/>
          <p:cNvGrpSpPr/>
          <p:nvPr/>
        </p:nvGrpSpPr>
        <p:grpSpPr>
          <a:xfrm>
            <a:off x="424156" y="2000249"/>
            <a:ext cx="3354143" cy="648000"/>
            <a:chOff x="1136108" y="2659061"/>
            <a:chExt cx="3354143" cy="648000"/>
          </a:xfrm>
        </p:grpSpPr>
        <p:sp>
          <p:nvSpPr>
            <p:cNvPr id="30" name="TextBox 29"/>
            <p:cNvSpPr txBox="1"/>
            <p:nvPr/>
          </p:nvSpPr>
          <p:spPr>
            <a:xfrm>
              <a:off x="1136108" y="2659061"/>
              <a:ext cx="31320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dirty="0">
                <a:solidFill>
                  <a:srgbClr val="003359"/>
                </a:solidFill>
                <a:latin typeface="Arial" pitchFamily="34" charset="0"/>
                <a:cs typeface="Arial" pitchFamily="34" charset="0"/>
              </a:endParaRPr>
            </a:p>
          </p:txBody>
        </p:sp>
        <p:sp>
          <p:nvSpPr>
            <p:cNvPr id="31" name="Right Triangle 30"/>
            <p:cNvSpPr/>
            <p:nvPr/>
          </p:nvSpPr>
          <p:spPr>
            <a:xfrm rot="10800000" flipH="1" flipV="1">
              <a:off x="4344200" y="2875758"/>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2" name="TextBox 31"/>
          <p:cNvSpPr txBox="1"/>
          <p:nvPr/>
        </p:nvSpPr>
        <p:spPr>
          <a:xfrm>
            <a:off x="386748" y="2156831"/>
            <a:ext cx="3172663"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How often do you go on vacation</a:t>
            </a:r>
            <a:endParaRPr lang="en-US" sz="1600" kern="1200" dirty="0">
              <a:solidFill>
                <a:srgbClr val="003359"/>
              </a:solidFill>
              <a:latin typeface="Arial" pitchFamily="34" charset="0"/>
              <a:cs typeface="Arial" pitchFamily="34" charset="0"/>
            </a:endParaRPr>
          </a:p>
        </p:txBody>
      </p:sp>
      <p:sp>
        <p:nvSpPr>
          <p:cNvPr id="26" name="Rectangle 25"/>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262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3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8"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3.2: Feedback</a:t>
            </a:r>
            <a:endParaRPr lang="en-GB" dirty="0">
              <a:latin typeface="Arial" pitchFamily="34" charset="0"/>
              <a:cs typeface="Arial" pitchFamily="34" charset="0"/>
            </a:endParaRPr>
          </a:p>
        </p:txBody>
      </p:sp>
      <p:grpSp>
        <p:nvGrpSpPr>
          <p:cNvPr id="9" name="Group 8"/>
          <p:cNvGrpSpPr/>
          <p:nvPr/>
        </p:nvGrpSpPr>
        <p:grpSpPr>
          <a:xfrm>
            <a:off x="361949" y="863600"/>
            <a:ext cx="1997075" cy="1885950"/>
            <a:chOff x="361949" y="863600"/>
            <a:chExt cx="1997075" cy="1885950"/>
          </a:xfrm>
        </p:grpSpPr>
        <p:sp>
          <p:nvSpPr>
            <p:cNvPr id="10" name="Rectangle 9"/>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1" name="Rectangle 10"/>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2" name="Rectangle 11"/>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3" name="Rectangle 12"/>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4" name="Rectangle 13"/>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5" name="TextBox 14"/>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1</a:t>
              </a:r>
              <a:endParaRPr lang="en-US" sz="1400" b="1" i="0" dirty="0">
                <a:solidFill>
                  <a:schemeClr val="bg1"/>
                </a:solidFill>
                <a:latin typeface="Arial" pitchFamily="34" charset="0"/>
                <a:cs typeface="Arial" pitchFamily="34" charset="0"/>
              </a:endParaRPr>
            </a:p>
          </p:txBody>
        </p:sp>
        <p:sp>
          <p:nvSpPr>
            <p:cNvPr id="16" name="TextBox 15"/>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17" name="TextBox 16"/>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18" name="TextBox 17"/>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19" name="TextBox 18"/>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20" name="Rectangle 19"/>
          <p:cNvSpPr/>
          <p:nvPr/>
        </p:nvSpPr>
        <p:spPr>
          <a:xfrm>
            <a:off x="361949" y="2889250"/>
            <a:ext cx="8420101" cy="18923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nvGrpSpPr>
          <p:cNvPr id="21" name="Group 20"/>
          <p:cNvGrpSpPr/>
          <p:nvPr/>
        </p:nvGrpSpPr>
        <p:grpSpPr>
          <a:xfrm>
            <a:off x="2501899" y="863600"/>
            <a:ext cx="1997075" cy="1885950"/>
            <a:chOff x="361949" y="863600"/>
            <a:chExt cx="1997075" cy="1885950"/>
          </a:xfrm>
        </p:grpSpPr>
        <p:sp>
          <p:nvSpPr>
            <p:cNvPr id="22" name="Rectangle 21"/>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3" name="Rectangle 22"/>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4" name="Rectangle 23"/>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5" name="Rectangle 24"/>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Rectangle 25"/>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7" name="TextBox 26"/>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a:solidFill>
                    <a:schemeClr val="bg1"/>
                  </a:solidFill>
                  <a:latin typeface="Arial" pitchFamily="34" charset="0"/>
                  <a:cs typeface="Arial" pitchFamily="34" charset="0"/>
                </a:rPr>
                <a:t>Student</a:t>
              </a:r>
              <a:r>
                <a:rPr lang="en-US" sz="1400" b="1" i="0" baseline="0">
                  <a:solidFill>
                    <a:schemeClr val="bg1"/>
                  </a:solidFill>
                  <a:latin typeface="Arial" pitchFamily="34" charset="0"/>
                  <a:cs typeface="Arial" pitchFamily="34" charset="0"/>
                </a:rPr>
                <a:t> 2</a:t>
              </a:r>
              <a:endParaRPr lang="en-US" sz="1400" b="1" i="0">
                <a:solidFill>
                  <a:schemeClr val="bg1"/>
                </a:solidFill>
                <a:latin typeface="Arial" pitchFamily="34" charset="0"/>
                <a:cs typeface="Arial" pitchFamily="34" charset="0"/>
              </a:endParaRPr>
            </a:p>
          </p:txBody>
        </p:sp>
        <p:sp>
          <p:nvSpPr>
            <p:cNvPr id="28" name="TextBox 27"/>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29" name="TextBox 28"/>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30" name="TextBox 29"/>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31" name="TextBox 30"/>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32" name="Group 31"/>
          <p:cNvGrpSpPr/>
          <p:nvPr/>
        </p:nvGrpSpPr>
        <p:grpSpPr>
          <a:xfrm>
            <a:off x="4648199" y="863600"/>
            <a:ext cx="1997075" cy="1885950"/>
            <a:chOff x="361949" y="863600"/>
            <a:chExt cx="1997075" cy="1885950"/>
          </a:xfrm>
        </p:grpSpPr>
        <p:sp>
          <p:nvSpPr>
            <p:cNvPr id="33" name="Rectangle 32"/>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4" name="Rectangle 33"/>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Rectangle 34"/>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6" name="Rectangle 35"/>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7" name="Rectangle 36"/>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8" name="TextBox 37"/>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3</a:t>
              </a:r>
              <a:endParaRPr lang="en-US" sz="1400" b="1" i="0" dirty="0">
                <a:solidFill>
                  <a:schemeClr val="bg1"/>
                </a:solidFill>
                <a:latin typeface="Arial" pitchFamily="34" charset="0"/>
                <a:cs typeface="Arial" pitchFamily="34" charset="0"/>
              </a:endParaRPr>
            </a:p>
          </p:txBody>
        </p:sp>
        <p:sp>
          <p:nvSpPr>
            <p:cNvPr id="39" name="TextBox 38"/>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40" name="TextBox 39"/>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41" name="TextBox 40"/>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42" name="TextBox 41"/>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43" name="Group 42"/>
          <p:cNvGrpSpPr/>
          <p:nvPr/>
        </p:nvGrpSpPr>
        <p:grpSpPr>
          <a:xfrm>
            <a:off x="6788149" y="863600"/>
            <a:ext cx="1997075" cy="1885950"/>
            <a:chOff x="361949" y="863600"/>
            <a:chExt cx="1997075" cy="1885950"/>
          </a:xfrm>
        </p:grpSpPr>
        <p:sp>
          <p:nvSpPr>
            <p:cNvPr id="44" name="Rectangle 43"/>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5" name="Rectangle 44"/>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6" name="Rectangle 45"/>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7" name="Rectangle 46"/>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8" name="Rectangle 47"/>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9" name="TextBox 48"/>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4</a:t>
              </a:r>
              <a:endParaRPr lang="en-US" sz="1400" b="1" i="0" dirty="0">
                <a:solidFill>
                  <a:schemeClr val="bg1"/>
                </a:solidFill>
                <a:latin typeface="Arial" pitchFamily="34" charset="0"/>
                <a:cs typeface="Arial" pitchFamily="34" charset="0"/>
              </a:endParaRPr>
            </a:p>
          </p:txBody>
        </p:sp>
        <p:sp>
          <p:nvSpPr>
            <p:cNvPr id="50" name="TextBox 49"/>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51" name="TextBox 50"/>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52" name="TextBox 51"/>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53" name="TextBox 52"/>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54" name="TextBox 53"/>
          <p:cNvSpPr txBox="1"/>
          <p:nvPr/>
        </p:nvSpPr>
        <p:spPr>
          <a:xfrm>
            <a:off x="590550" y="304165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sp>
        <p:nvSpPr>
          <p:cNvPr id="58" name="Rectangle 57"/>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37845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71563" y="854095"/>
            <a:ext cx="6997700" cy="3929940"/>
          </a:xfrm>
          <a:prstGeom prst="rect">
            <a:avLst/>
          </a:prstGeom>
        </p:spPr>
      </p:pic>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4.1: Context Creation</a:t>
            </a:r>
            <a:endParaRPr lang="en-GB" dirty="0">
              <a:latin typeface="Arial" pitchFamily="34" charset="0"/>
              <a:cs typeface="Arial" pitchFamily="34" charset="0"/>
            </a:endParaRPr>
          </a:p>
        </p:txBody>
      </p:sp>
      <p:grpSp>
        <p:nvGrpSpPr>
          <p:cNvPr id="16" name="Group 15"/>
          <p:cNvGrpSpPr/>
          <p:nvPr/>
        </p:nvGrpSpPr>
        <p:grpSpPr>
          <a:xfrm>
            <a:off x="4373076" y="930182"/>
            <a:ext cx="1972800" cy="869045"/>
            <a:chOff x="1711327" y="2292350"/>
            <a:chExt cx="1972800" cy="869045"/>
          </a:xfrm>
        </p:grpSpPr>
        <p:sp>
          <p:nvSpPr>
            <p:cNvPr id="17" name="TextBox 16"/>
            <p:cNvSpPr txBox="1"/>
            <p:nvPr/>
          </p:nvSpPr>
          <p:spPr>
            <a:xfrm>
              <a:off x="1711327" y="2292350"/>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GB" sz="1600" dirty="0">
                  <a:solidFill>
                    <a:srgbClr val="003359"/>
                  </a:solidFill>
                  <a:latin typeface="Arial" pitchFamily="34" charset="0"/>
                  <a:cs typeface="Arial" pitchFamily="34" charset="0"/>
                </a:rPr>
                <a:t>What can you do on vacation?</a:t>
              </a:r>
              <a:endParaRPr lang="en-US" sz="1600" dirty="0">
                <a:solidFill>
                  <a:srgbClr val="003359"/>
                </a:solidFill>
                <a:latin typeface="Arial" pitchFamily="34" charset="0"/>
                <a:cs typeface="Arial" pitchFamily="34" charset="0"/>
              </a:endParaRPr>
            </a:p>
          </p:txBody>
        </p:sp>
        <p:sp>
          <p:nvSpPr>
            <p:cNvPr id="18" name="Right Triangle 17"/>
            <p:cNvSpPr/>
            <p:nvPr/>
          </p:nvSpPr>
          <p:spPr>
            <a:xfrm rot="16200000" flipH="1" flipV="1">
              <a:off x="1908117" y="3015344"/>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19" name="Group 18"/>
          <p:cNvGrpSpPr/>
          <p:nvPr/>
        </p:nvGrpSpPr>
        <p:grpSpPr>
          <a:xfrm>
            <a:off x="529100" y="3501215"/>
            <a:ext cx="1972800" cy="875013"/>
            <a:chOff x="2414589" y="2065337"/>
            <a:chExt cx="1972800" cy="875013"/>
          </a:xfrm>
        </p:grpSpPr>
        <p:sp>
          <p:nvSpPr>
            <p:cNvPr id="20" name="TextBox 19"/>
            <p:cNvSpPr txBox="1"/>
            <p:nvPr/>
          </p:nvSpPr>
          <p:spPr>
            <a:xfrm>
              <a:off x="2414589" y="2292350"/>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1" name="Right Triangle 20"/>
            <p:cNvSpPr/>
            <p:nvPr/>
          </p:nvSpPr>
          <p:spPr>
            <a:xfrm flipH="1">
              <a:off x="4114799" y="2065337"/>
              <a:ext cx="146051" cy="146051"/>
            </a:xfrm>
            <a:prstGeom prst="rtTriangle">
              <a:avLst/>
            </a:prstGeom>
            <a:solidFill>
              <a:srgbClr val="F9B1BA"/>
            </a:solidFill>
            <a:ln>
              <a:solidFill>
                <a:srgbClr val="F9B1B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2" name="TextBox 21"/>
          <p:cNvSpPr txBox="1"/>
          <p:nvPr/>
        </p:nvSpPr>
        <p:spPr>
          <a:xfrm>
            <a:off x="1041249" y="3890298"/>
            <a:ext cx="960219"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camping</a:t>
            </a:r>
            <a:endParaRPr lang="en-US" sz="1600" kern="1200" dirty="0">
              <a:solidFill>
                <a:srgbClr val="003359"/>
              </a:solidFill>
              <a:latin typeface="Arial" pitchFamily="34" charset="0"/>
              <a:cs typeface="Arial" pitchFamily="34" charset="0"/>
            </a:endParaRPr>
          </a:p>
        </p:txBody>
      </p:sp>
      <p:grpSp>
        <p:nvGrpSpPr>
          <p:cNvPr id="23" name="Group 22"/>
          <p:cNvGrpSpPr/>
          <p:nvPr/>
        </p:nvGrpSpPr>
        <p:grpSpPr>
          <a:xfrm>
            <a:off x="2986105" y="3504352"/>
            <a:ext cx="1972800" cy="871838"/>
            <a:chOff x="1196977" y="2064226"/>
            <a:chExt cx="1972800" cy="871838"/>
          </a:xfrm>
        </p:grpSpPr>
        <p:sp>
          <p:nvSpPr>
            <p:cNvPr id="24" name="TextBox 23"/>
            <p:cNvSpPr txBox="1"/>
            <p:nvPr/>
          </p:nvSpPr>
          <p:spPr>
            <a:xfrm>
              <a:off x="1196977" y="2288064"/>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5" name="Right Triangle 24"/>
            <p:cNvSpPr/>
            <p:nvPr/>
          </p:nvSpPr>
          <p:spPr>
            <a:xfrm rot="10800000" flipH="1" flipV="1">
              <a:off x="1285238" y="2064226"/>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7" name="TextBox 26"/>
          <p:cNvSpPr txBox="1"/>
          <p:nvPr/>
        </p:nvSpPr>
        <p:spPr>
          <a:xfrm>
            <a:off x="3360618" y="3893790"/>
            <a:ext cx="1222711"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sightseeing</a:t>
            </a:r>
            <a:endParaRPr lang="en-US" sz="1600" kern="1200" dirty="0">
              <a:solidFill>
                <a:srgbClr val="003359"/>
              </a:solidFill>
              <a:latin typeface="Arial" pitchFamily="34" charset="0"/>
              <a:cs typeface="Arial" pitchFamily="34" charset="0"/>
            </a:endParaRPr>
          </a:p>
        </p:txBody>
      </p:sp>
      <p:grpSp>
        <p:nvGrpSpPr>
          <p:cNvPr id="28" name="Group 27"/>
          <p:cNvGrpSpPr/>
          <p:nvPr/>
        </p:nvGrpSpPr>
        <p:grpSpPr>
          <a:xfrm flipH="1">
            <a:off x="6586079" y="3498319"/>
            <a:ext cx="1972800" cy="844303"/>
            <a:chOff x="2354725" y="1622972"/>
            <a:chExt cx="1972800" cy="844303"/>
          </a:xfrm>
          <a:solidFill>
            <a:srgbClr val="D0ECF3"/>
          </a:solidFill>
        </p:grpSpPr>
        <p:sp>
          <p:nvSpPr>
            <p:cNvPr id="29" name="TextBox 28"/>
            <p:cNvSpPr txBox="1"/>
            <p:nvPr/>
          </p:nvSpPr>
          <p:spPr>
            <a:xfrm>
              <a:off x="2354725" y="1819275"/>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0" name="Right Triangle 29"/>
            <p:cNvSpPr/>
            <p:nvPr/>
          </p:nvSpPr>
          <p:spPr>
            <a:xfrm rot="5400000" flipH="1" flipV="1">
              <a:off x="4089304" y="1622972"/>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1" name="TextBox 30"/>
          <p:cNvSpPr txBox="1"/>
          <p:nvPr/>
        </p:nvSpPr>
        <p:spPr>
          <a:xfrm>
            <a:off x="6942757" y="3857889"/>
            <a:ext cx="1279517"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walking tour</a:t>
            </a:r>
            <a:endParaRPr lang="en-US" sz="1600" kern="1200" dirty="0">
              <a:solidFill>
                <a:srgbClr val="003359"/>
              </a:solidFill>
              <a:latin typeface="Arial" pitchFamily="34" charset="0"/>
              <a:cs typeface="Arial" pitchFamily="34" charset="0"/>
            </a:endParaRPr>
          </a:p>
        </p:txBody>
      </p:sp>
      <p:grpSp>
        <p:nvGrpSpPr>
          <p:cNvPr id="32" name="Group 31"/>
          <p:cNvGrpSpPr/>
          <p:nvPr/>
        </p:nvGrpSpPr>
        <p:grpSpPr>
          <a:xfrm flipH="1">
            <a:off x="6679295" y="930182"/>
            <a:ext cx="1972800" cy="871221"/>
            <a:chOff x="2376421" y="1820386"/>
            <a:chExt cx="1972800" cy="871221"/>
          </a:xfrm>
          <a:solidFill>
            <a:srgbClr val="D0ECF3"/>
          </a:solidFill>
        </p:grpSpPr>
        <p:sp>
          <p:nvSpPr>
            <p:cNvPr id="33" name="TextBox 32"/>
            <p:cNvSpPr txBox="1"/>
            <p:nvPr/>
          </p:nvSpPr>
          <p:spPr>
            <a:xfrm>
              <a:off x="2376421" y="1820386"/>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4" name="Right Triangle 33"/>
            <p:cNvSpPr/>
            <p:nvPr/>
          </p:nvSpPr>
          <p:spPr>
            <a:xfrm flipH="1" flipV="1">
              <a:off x="4175759" y="2545556"/>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5" name="TextBox 34"/>
          <p:cNvSpPr txBox="1"/>
          <p:nvPr/>
        </p:nvSpPr>
        <p:spPr>
          <a:xfrm>
            <a:off x="6941025" y="1086697"/>
            <a:ext cx="1473380"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tour of the city</a:t>
            </a:r>
            <a:endParaRPr lang="en-US" sz="1600" kern="1200" dirty="0">
              <a:solidFill>
                <a:srgbClr val="003359"/>
              </a:solidFill>
              <a:latin typeface="Arial" pitchFamily="34" charset="0"/>
              <a:cs typeface="Arial" pitchFamily="34" charset="0"/>
            </a:endParaRPr>
          </a:p>
        </p:txBody>
      </p:sp>
      <p:sp>
        <p:nvSpPr>
          <p:cNvPr id="39" name="Rectangle 38"/>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29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p:bldP spid="31" grpId="0"/>
      <p:bldP spid="3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71563" y="854095"/>
            <a:ext cx="6997700" cy="3929940"/>
          </a:xfrm>
          <a:prstGeom prst="rect">
            <a:avLst/>
          </a:prstGeom>
        </p:spPr>
      </p:pic>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4.1: Context Creation</a:t>
            </a:r>
            <a:endParaRPr lang="en-GB" dirty="0">
              <a:latin typeface="Arial" pitchFamily="34" charset="0"/>
              <a:cs typeface="Arial" pitchFamily="34" charset="0"/>
            </a:endParaRPr>
          </a:p>
        </p:txBody>
      </p:sp>
      <p:grpSp>
        <p:nvGrpSpPr>
          <p:cNvPr id="36" name="Group 35"/>
          <p:cNvGrpSpPr/>
          <p:nvPr/>
        </p:nvGrpSpPr>
        <p:grpSpPr>
          <a:xfrm>
            <a:off x="6442479" y="3829689"/>
            <a:ext cx="2278950" cy="867868"/>
            <a:chOff x="3155949" y="3842544"/>
            <a:chExt cx="2674800" cy="867868"/>
          </a:xfrm>
        </p:grpSpPr>
        <p:sp>
          <p:nvSpPr>
            <p:cNvPr id="37" name="TextBox 36"/>
            <p:cNvSpPr txBox="1"/>
            <p:nvPr/>
          </p:nvSpPr>
          <p:spPr>
            <a:xfrm flipH="1">
              <a:off x="3155949" y="4062412"/>
              <a:ext cx="2674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smtClean="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p>
            <a:p>
              <a:pPr algn="ctr"/>
              <a:r>
                <a:rPr lang="en-US" sz="1600" dirty="0">
                  <a:solidFill>
                    <a:srgbClr val="003359"/>
                  </a:solidFill>
                  <a:latin typeface="Arial" pitchFamily="34" charset="0"/>
                  <a:cs typeface="Arial" pitchFamily="34" charset="0"/>
                </a:rPr>
                <a:t> </a:t>
              </a:r>
              <a:r>
                <a:rPr lang="en-US" sz="1600" u="dotted" dirty="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8" name="Right Triangle 37"/>
            <p:cNvSpPr/>
            <p:nvPr/>
          </p:nvSpPr>
          <p:spPr>
            <a:xfrm>
              <a:off x="3941744" y="3842544"/>
              <a:ext cx="171717"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9" name="TextBox 38"/>
          <p:cNvSpPr txBox="1"/>
          <p:nvPr/>
        </p:nvSpPr>
        <p:spPr>
          <a:xfrm>
            <a:off x="6461529" y="4089706"/>
            <a:ext cx="2278950" cy="584775"/>
          </a:xfrm>
          <a:prstGeom prst="rect">
            <a:avLst/>
          </a:prstGeom>
          <a:noFill/>
        </p:spPr>
        <p:txBody>
          <a:bodyPr wrap="square" rtlCol="0">
            <a:spAutoFit/>
          </a:bodyPr>
          <a:lstStyle/>
          <a:p>
            <a:pPr algn="ctr"/>
            <a:r>
              <a:rPr lang="en-GB" sz="1600" dirty="0">
                <a:solidFill>
                  <a:srgbClr val="003359"/>
                </a:solidFill>
                <a:latin typeface="Arial" pitchFamily="34" charset="0"/>
                <a:cs typeface="Arial" pitchFamily="34" charset="0"/>
              </a:rPr>
              <a:t>We can go online or to an information </a:t>
            </a:r>
            <a:r>
              <a:rPr lang="en-GB" sz="1600" dirty="0" smtClean="0">
                <a:solidFill>
                  <a:srgbClr val="003359"/>
                </a:solidFill>
                <a:latin typeface="Arial" pitchFamily="34" charset="0"/>
                <a:cs typeface="Arial" pitchFamily="34" charset="0"/>
              </a:rPr>
              <a:t>office</a:t>
            </a:r>
            <a:endParaRPr lang="en-US" sz="1600" kern="1200" dirty="0">
              <a:solidFill>
                <a:srgbClr val="003359"/>
              </a:solidFill>
              <a:latin typeface="Arial" pitchFamily="34" charset="0"/>
              <a:cs typeface="Arial" pitchFamily="34" charset="0"/>
            </a:endParaRPr>
          </a:p>
        </p:txBody>
      </p:sp>
      <p:grpSp>
        <p:nvGrpSpPr>
          <p:cNvPr id="40" name="Group 39"/>
          <p:cNvGrpSpPr/>
          <p:nvPr/>
        </p:nvGrpSpPr>
        <p:grpSpPr>
          <a:xfrm>
            <a:off x="1016519" y="3829777"/>
            <a:ext cx="2674800" cy="870752"/>
            <a:chOff x="1156653" y="2324866"/>
            <a:chExt cx="2674800" cy="870752"/>
          </a:xfrm>
        </p:grpSpPr>
        <p:sp>
          <p:nvSpPr>
            <p:cNvPr id="41" name="TextBox 40"/>
            <p:cNvSpPr txBox="1"/>
            <p:nvPr/>
          </p:nvSpPr>
          <p:spPr>
            <a:xfrm>
              <a:off x="1156653" y="2547618"/>
              <a:ext cx="2674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GB" sz="1600" dirty="0">
                  <a:solidFill>
                    <a:srgbClr val="003359"/>
                  </a:solidFill>
                  <a:latin typeface="Arial" pitchFamily="34" charset="0"/>
                  <a:cs typeface="Arial" pitchFamily="34" charset="0"/>
                </a:rPr>
                <a:t>Where can you go to find information about tours?</a:t>
              </a:r>
              <a:endParaRPr lang="en-US" sz="1600" u="dotted" dirty="0">
                <a:solidFill>
                  <a:srgbClr val="003359"/>
                </a:solidFill>
                <a:latin typeface="Arial" pitchFamily="34" charset="0"/>
                <a:cs typeface="Arial" pitchFamily="34" charset="0"/>
              </a:endParaRPr>
            </a:p>
          </p:txBody>
        </p:sp>
        <p:sp>
          <p:nvSpPr>
            <p:cNvPr id="42" name="Right Triangle 41"/>
            <p:cNvSpPr/>
            <p:nvPr/>
          </p:nvSpPr>
          <p:spPr>
            <a:xfrm flipH="1">
              <a:off x="3557645" y="2324866"/>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43" name="Group 42"/>
          <p:cNvGrpSpPr/>
          <p:nvPr/>
        </p:nvGrpSpPr>
        <p:grpSpPr>
          <a:xfrm>
            <a:off x="1015275" y="917743"/>
            <a:ext cx="2674800" cy="868363"/>
            <a:chOff x="1642862" y="2275682"/>
            <a:chExt cx="2674800" cy="868363"/>
          </a:xfrm>
        </p:grpSpPr>
        <p:sp>
          <p:nvSpPr>
            <p:cNvPr id="44" name="TextBox 43"/>
            <p:cNvSpPr txBox="1"/>
            <p:nvPr/>
          </p:nvSpPr>
          <p:spPr>
            <a:xfrm>
              <a:off x="1642862" y="2275682"/>
              <a:ext cx="2674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GB" sz="1600" dirty="0">
                  <a:solidFill>
                    <a:srgbClr val="003359"/>
                  </a:solidFill>
                  <a:latin typeface="Arial" pitchFamily="34" charset="0"/>
                  <a:cs typeface="Arial" pitchFamily="34" charset="0"/>
                </a:rPr>
                <a:t>Today you are going to buy a ticket over the phone.</a:t>
              </a:r>
              <a:endParaRPr lang="en-US" sz="1600" dirty="0">
                <a:solidFill>
                  <a:srgbClr val="003359"/>
                </a:solidFill>
                <a:latin typeface="Arial" pitchFamily="34" charset="0"/>
                <a:cs typeface="Arial" pitchFamily="34" charset="0"/>
              </a:endParaRPr>
            </a:p>
          </p:txBody>
        </p:sp>
        <p:sp>
          <p:nvSpPr>
            <p:cNvPr id="45" name="Right Triangle 44"/>
            <p:cNvSpPr/>
            <p:nvPr/>
          </p:nvSpPr>
          <p:spPr>
            <a:xfrm rot="5400000" flipV="1">
              <a:off x="4083844" y="2997994"/>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46" name="Group 45"/>
          <p:cNvGrpSpPr/>
          <p:nvPr/>
        </p:nvGrpSpPr>
        <p:grpSpPr>
          <a:xfrm flipH="1">
            <a:off x="4199864" y="917088"/>
            <a:ext cx="2674800" cy="867246"/>
            <a:chOff x="2789994" y="4006197"/>
            <a:chExt cx="2674800" cy="867246"/>
          </a:xfrm>
        </p:grpSpPr>
        <p:sp>
          <p:nvSpPr>
            <p:cNvPr id="47" name="TextBox 46"/>
            <p:cNvSpPr txBox="1"/>
            <p:nvPr/>
          </p:nvSpPr>
          <p:spPr>
            <a:xfrm flipH="1">
              <a:off x="2789994" y="4006197"/>
              <a:ext cx="2674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GB" sz="1600" dirty="0">
                  <a:solidFill>
                    <a:srgbClr val="003359"/>
                  </a:solidFill>
                  <a:latin typeface="Arial" pitchFamily="34" charset="0"/>
                  <a:cs typeface="Arial" pitchFamily="34" charset="0"/>
                </a:rPr>
                <a:t>You want to go on a tour of a city. What do you have to do?</a:t>
              </a:r>
              <a:endParaRPr lang="en-US" sz="1600" dirty="0">
                <a:solidFill>
                  <a:srgbClr val="003359"/>
                </a:solidFill>
                <a:latin typeface="Arial" pitchFamily="34" charset="0"/>
                <a:cs typeface="Arial" pitchFamily="34" charset="0"/>
              </a:endParaRPr>
            </a:p>
          </p:txBody>
        </p:sp>
        <p:sp>
          <p:nvSpPr>
            <p:cNvPr id="48" name="Right Triangle 47"/>
            <p:cNvSpPr/>
            <p:nvPr/>
          </p:nvSpPr>
          <p:spPr>
            <a:xfrm rot="10800000">
              <a:off x="5210971" y="4727392"/>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49" name="Group 48"/>
          <p:cNvGrpSpPr/>
          <p:nvPr/>
        </p:nvGrpSpPr>
        <p:grpSpPr>
          <a:xfrm>
            <a:off x="4201540" y="3836264"/>
            <a:ext cx="1971675" cy="861293"/>
            <a:chOff x="2246312" y="2040516"/>
            <a:chExt cx="1971675" cy="861293"/>
          </a:xfrm>
        </p:grpSpPr>
        <p:sp>
          <p:nvSpPr>
            <p:cNvPr id="50" name="TextBox 49"/>
            <p:cNvSpPr txBox="1"/>
            <p:nvPr/>
          </p:nvSpPr>
          <p:spPr>
            <a:xfrm>
              <a:off x="2246312" y="2253809"/>
              <a:ext cx="1971675"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p>
            <a:p>
              <a:pPr algn="ctr"/>
              <a:r>
                <a:rPr lang="en-US" sz="1600" u="dotted" dirty="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r>
                <a:rPr lang="en-US" sz="1600" u="dotted" dirty="0">
                  <a:solidFill>
                    <a:srgbClr val="003359"/>
                  </a:solidFill>
                  <a:latin typeface="Arial" pitchFamily="34" charset="0"/>
                  <a:cs typeface="Arial" pitchFamily="34" charset="0"/>
                </a:rPr>
                <a:t> </a:t>
              </a:r>
            </a:p>
          </p:txBody>
        </p:sp>
        <p:sp>
          <p:nvSpPr>
            <p:cNvPr id="51" name="Right Triangle 50"/>
            <p:cNvSpPr/>
            <p:nvPr/>
          </p:nvSpPr>
          <p:spPr>
            <a:xfrm rot="5400000" flipH="1" flipV="1">
              <a:off x="3972497" y="2040516"/>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52" name="TextBox 51"/>
          <p:cNvSpPr txBox="1"/>
          <p:nvPr/>
        </p:nvSpPr>
        <p:spPr>
          <a:xfrm>
            <a:off x="4178444" y="4089978"/>
            <a:ext cx="2011285" cy="584775"/>
          </a:xfrm>
          <a:prstGeom prst="rect">
            <a:avLst/>
          </a:prstGeom>
          <a:noFill/>
        </p:spPr>
        <p:txBody>
          <a:bodyPr wrap="square" rtlCol="0">
            <a:spAutoFit/>
          </a:bodyPr>
          <a:lstStyle/>
          <a:p>
            <a:pPr algn="ctr"/>
            <a:r>
              <a:rPr lang="en-GB" sz="1600" dirty="0">
                <a:solidFill>
                  <a:srgbClr val="003359"/>
                </a:solidFill>
                <a:latin typeface="Arial" pitchFamily="34" charset="0"/>
                <a:cs typeface="Arial" pitchFamily="34" charset="0"/>
              </a:rPr>
              <a:t>f</a:t>
            </a:r>
            <a:r>
              <a:rPr lang="en-GB" sz="1600" dirty="0" smtClean="0">
                <a:solidFill>
                  <a:srgbClr val="003359"/>
                </a:solidFill>
                <a:latin typeface="Arial" pitchFamily="34" charset="0"/>
                <a:cs typeface="Arial" pitchFamily="34" charset="0"/>
              </a:rPr>
              <a:t>ind </a:t>
            </a:r>
            <a:r>
              <a:rPr lang="en-GB" sz="1600" dirty="0">
                <a:solidFill>
                  <a:srgbClr val="003359"/>
                </a:solidFill>
                <a:latin typeface="Arial" pitchFamily="34" charset="0"/>
                <a:cs typeface="Arial" pitchFamily="34" charset="0"/>
              </a:rPr>
              <a:t>information </a:t>
            </a:r>
            <a:r>
              <a:rPr lang="en-GB" sz="1600" dirty="0" smtClean="0">
                <a:solidFill>
                  <a:srgbClr val="003359"/>
                </a:solidFill>
                <a:latin typeface="Arial" pitchFamily="34" charset="0"/>
                <a:cs typeface="Arial" pitchFamily="34" charset="0"/>
              </a:rPr>
              <a:t>about </a:t>
            </a:r>
            <a:r>
              <a:rPr lang="en-GB" sz="1600" dirty="0">
                <a:solidFill>
                  <a:srgbClr val="003359"/>
                </a:solidFill>
                <a:latin typeface="Arial" pitchFamily="34" charset="0"/>
                <a:cs typeface="Arial" pitchFamily="34" charset="0"/>
              </a:rPr>
              <a:t>different tours</a:t>
            </a:r>
            <a:endParaRPr lang="en-US" sz="1600" kern="1200" dirty="0">
              <a:solidFill>
                <a:srgbClr val="003359"/>
              </a:solidFill>
              <a:latin typeface="Arial" pitchFamily="34" charset="0"/>
              <a:cs typeface="Arial" pitchFamily="34" charset="0"/>
            </a:endParaRPr>
          </a:p>
        </p:txBody>
      </p:sp>
      <p:sp>
        <p:nvSpPr>
          <p:cNvPr id="29" name="Rectangle 28"/>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851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9704" y="1132805"/>
            <a:ext cx="1286534" cy="856800"/>
          </a:xfrm>
          <a:prstGeom prst="rect">
            <a:avLst/>
          </a:prstGeom>
        </p:spPr>
      </p:pic>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4.1: Practice</a:t>
            </a:r>
            <a:endParaRPr lang="en-GB" dirty="0">
              <a:latin typeface="Arial" pitchFamily="34" charset="0"/>
              <a:cs typeface="Arial" pitchFamily="34" charset="0"/>
            </a:endParaRPr>
          </a:p>
        </p:txBody>
      </p:sp>
      <p:grpSp>
        <p:nvGrpSpPr>
          <p:cNvPr id="26" name="Group 25"/>
          <p:cNvGrpSpPr/>
          <p:nvPr/>
        </p:nvGrpSpPr>
        <p:grpSpPr>
          <a:xfrm>
            <a:off x="359704" y="850106"/>
            <a:ext cx="1286534" cy="288000"/>
            <a:chOff x="358775" y="857250"/>
            <a:chExt cx="1285875" cy="304800"/>
          </a:xfrm>
        </p:grpSpPr>
        <p:sp>
          <p:nvSpPr>
            <p:cNvPr id="27" name="Rectangle 26"/>
            <p:cNvSpPr/>
            <p:nvPr/>
          </p:nvSpPr>
          <p:spPr>
            <a:xfrm>
              <a:off x="358775" y="857250"/>
              <a:ext cx="1285875" cy="3048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8" name="TextBox 27"/>
            <p:cNvSpPr txBox="1"/>
            <p:nvPr/>
          </p:nvSpPr>
          <p:spPr>
            <a:xfrm>
              <a:off x="431800" y="934320"/>
              <a:ext cx="1133475" cy="152400"/>
            </a:xfrm>
            <a:prstGeom prst="rect">
              <a:avLst/>
            </a:prstGeom>
          </p:spPr>
          <p:txBody>
            <a:bodyPr wrap="square" lIns="0" tIns="0" rIns="0" bIns="0" rtlCol="0" anchor="ctr">
              <a:noAutofit/>
            </a:bodyPr>
            <a:lstStyle/>
            <a:p>
              <a:pPr algn="ctr"/>
              <a:r>
                <a:rPr lang="nl-NL" sz="1600" b="1" dirty="0">
                  <a:solidFill>
                    <a:srgbClr val="003359"/>
                  </a:solidFill>
                  <a:latin typeface="Arial" pitchFamily="34" charset="0"/>
                  <a:cs typeface="Arial" pitchFamily="34" charset="0"/>
                </a:rPr>
                <a:t>Scenario</a:t>
              </a:r>
              <a:endParaRPr lang="en-US" sz="1600" b="1" i="0" dirty="0">
                <a:solidFill>
                  <a:srgbClr val="003359"/>
                </a:solidFill>
                <a:latin typeface="Arial" pitchFamily="34" charset="0"/>
                <a:cs typeface="Arial" pitchFamily="34" charset="0"/>
              </a:endParaRPr>
            </a:p>
          </p:txBody>
        </p:sp>
      </p:grpSp>
      <p:grpSp>
        <p:nvGrpSpPr>
          <p:cNvPr id="30" name="Group 29"/>
          <p:cNvGrpSpPr/>
          <p:nvPr/>
        </p:nvGrpSpPr>
        <p:grpSpPr>
          <a:xfrm>
            <a:off x="1784350" y="850107"/>
            <a:ext cx="3428999" cy="3892034"/>
            <a:chOff x="1784350" y="857247"/>
            <a:chExt cx="3428999" cy="3911603"/>
          </a:xfrm>
        </p:grpSpPr>
        <p:sp>
          <p:nvSpPr>
            <p:cNvPr id="32" name="Rectangle 31"/>
            <p:cNvSpPr/>
            <p:nvPr/>
          </p:nvSpPr>
          <p:spPr>
            <a:xfrm>
              <a:off x="1784350" y="857247"/>
              <a:ext cx="3428999" cy="289448"/>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3" name="TextBox 32"/>
            <p:cNvSpPr txBox="1"/>
            <p:nvPr/>
          </p:nvSpPr>
          <p:spPr>
            <a:xfrm>
              <a:off x="1857375" y="926700"/>
              <a:ext cx="3260725" cy="167641"/>
            </a:xfrm>
            <a:prstGeom prst="rect">
              <a:avLst/>
            </a:prstGeom>
          </p:spPr>
          <p:txBody>
            <a:bodyPr wrap="square" lIns="0" tIns="0" rIns="0" bIns="0" rtlCol="0" anchor="ctr">
              <a:noAutofit/>
            </a:bodyPr>
            <a:lstStyle/>
            <a:p>
              <a:r>
                <a:rPr lang="en-US" sz="1600" b="1" dirty="0">
                  <a:solidFill>
                    <a:srgbClr val="003359"/>
                  </a:solidFill>
                  <a:latin typeface="Arial" pitchFamily="34" charset="0"/>
                  <a:cs typeface="Arial" pitchFamily="34" charset="0"/>
                </a:rPr>
                <a:t>Student A: Tourist</a:t>
              </a:r>
              <a:endParaRPr lang="en-US" sz="1600" b="1" i="0" dirty="0">
                <a:solidFill>
                  <a:srgbClr val="003359"/>
                </a:solidFill>
                <a:latin typeface="Arial" pitchFamily="34" charset="0"/>
                <a:cs typeface="Arial" pitchFamily="34" charset="0"/>
              </a:endParaRPr>
            </a:p>
          </p:txBody>
        </p:sp>
        <p:sp>
          <p:nvSpPr>
            <p:cNvPr id="34" name="Rectangle 33"/>
            <p:cNvSpPr/>
            <p:nvPr/>
          </p:nvSpPr>
          <p:spPr>
            <a:xfrm>
              <a:off x="1793875" y="876300"/>
              <a:ext cx="3409950" cy="3892550"/>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31" name="TextBox 30"/>
          <p:cNvSpPr txBox="1"/>
          <p:nvPr/>
        </p:nvSpPr>
        <p:spPr>
          <a:xfrm>
            <a:off x="1870076" y="1181579"/>
            <a:ext cx="3206749" cy="2462213"/>
          </a:xfrm>
          <a:prstGeom prst="rect">
            <a:avLst/>
          </a:prstGeom>
        </p:spPr>
        <p:txBody>
          <a:bodyPr wrap="square" lIns="0" tIns="0" rIns="0" bIns="0" rtlCol="0">
            <a:spAutoFit/>
          </a:bodyPr>
          <a:lstStyle/>
          <a:p>
            <a:r>
              <a:rPr lang="en-US" sz="1600" b="1" dirty="0">
                <a:solidFill>
                  <a:srgbClr val="003359"/>
                </a:solidFill>
                <a:latin typeface="Arial" pitchFamily="34" charset="0"/>
                <a:ea typeface="Verdana" pitchFamily="34" charset="0"/>
                <a:cs typeface="Arial" pitchFamily="34" charset="0"/>
              </a:rPr>
              <a:t>Package deals the company has? </a:t>
            </a:r>
          </a:p>
          <a:p>
            <a:pPr marL="285750" indent="-285750">
              <a:buFont typeface="Arial" charset="0"/>
              <a:buChar char="•"/>
            </a:pPr>
            <a:r>
              <a:rPr lang="en-US" sz="1600" dirty="0">
                <a:solidFill>
                  <a:srgbClr val="003359"/>
                </a:solidFill>
                <a:latin typeface="Arial" pitchFamily="34" charset="0"/>
                <a:ea typeface="Verdana" pitchFamily="34" charset="0"/>
                <a:cs typeface="Arial" pitchFamily="34" charset="0"/>
              </a:rPr>
              <a:t>What each deal includes </a:t>
            </a:r>
          </a:p>
          <a:p>
            <a:pPr marL="285750" indent="-285750">
              <a:buFont typeface="Arial" charset="0"/>
              <a:buChar char="•"/>
            </a:pPr>
            <a:r>
              <a:rPr lang="en-US" sz="1600" dirty="0">
                <a:solidFill>
                  <a:srgbClr val="003359"/>
                </a:solidFill>
                <a:latin typeface="Arial" pitchFamily="34" charset="0"/>
                <a:ea typeface="Verdana" pitchFamily="34" charset="0"/>
                <a:cs typeface="Arial" pitchFamily="34" charset="0"/>
              </a:rPr>
              <a:t>The price of the deals </a:t>
            </a:r>
          </a:p>
          <a:p>
            <a:pPr marL="285750" indent="-285750">
              <a:buFont typeface="Arial" charset="0"/>
              <a:buChar char="•"/>
            </a:pPr>
            <a:r>
              <a:rPr lang="en-US" sz="1600" dirty="0">
                <a:solidFill>
                  <a:srgbClr val="003359"/>
                </a:solidFill>
                <a:latin typeface="Arial" pitchFamily="34" charset="0"/>
                <a:ea typeface="Verdana" pitchFamily="34" charset="0"/>
                <a:cs typeface="Arial" pitchFamily="34" charset="0"/>
              </a:rPr>
              <a:t>Hotels and food</a:t>
            </a:r>
          </a:p>
          <a:p>
            <a:endParaRPr lang="en-US" sz="1600" dirty="0">
              <a:solidFill>
                <a:srgbClr val="003359"/>
              </a:solidFill>
              <a:latin typeface="Arial" pitchFamily="34" charset="0"/>
              <a:ea typeface="Verdana" pitchFamily="34" charset="0"/>
              <a:cs typeface="Arial" pitchFamily="34" charset="0"/>
            </a:endParaRPr>
          </a:p>
          <a:p>
            <a:r>
              <a:rPr lang="en-US" sz="1600" dirty="0">
                <a:solidFill>
                  <a:srgbClr val="003359"/>
                </a:solidFill>
                <a:latin typeface="Arial" pitchFamily="34" charset="0"/>
                <a:ea typeface="Verdana" pitchFamily="34" charset="0"/>
                <a:cs typeface="Arial" pitchFamily="34" charset="0"/>
              </a:rPr>
              <a:t>(You DO NOT want to buy one of the package deals right now. You ONLY want information about the package deals.)</a:t>
            </a:r>
          </a:p>
        </p:txBody>
      </p:sp>
      <p:grpSp>
        <p:nvGrpSpPr>
          <p:cNvPr id="53" name="Group 52"/>
          <p:cNvGrpSpPr/>
          <p:nvPr/>
        </p:nvGrpSpPr>
        <p:grpSpPr>
          <a:xfrm>
            <a:off x="5359400" y="850107"/>
            <a:ext cx="3428999" cy="3911600"/>
            <a:chOff x="1784350" y="857250"/>
            <a:chExt cx="3428999" cy="3911600"/>
          </a:xfrm>
        </p:grpSpPr>
        <p:sp>
          <p:nvSpPr>
            <p:cNvPr id="55" name="Rectangle 54"/>
            <p:cNvSpPr/>
            <p:nvPr/>
          </p:nvSpPr>
          <p:spPr>
            <a:xfrm>
              <a:off x="1784350" y="857250"/>
              <a:ext cx="3428999" cy="3048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56" name="TextBox 55"/>
            <p:cNvSpPr txBox="1"/>
            <p:nvPr/>
          </p:nvSpPr>
          <p:spPr>
            <a:xfrm>
              <a:off x="1857375" y="934320"/>
              <a:ext cx="3260725" cy="152400"/>
            </a:xfrm>
            <a:prstGeom prst="rect">
              <a:avLst/>
            </a:prstGeom>
          </p:spPr>
          <p:txBody>
            <a:bodyPr wrap="square" lIns="0" tIns="0" rIns="0" bIns="0" rtlCol="0" anchor="ctr">
              <a:noAutofit/>
            </a:bodyPr>
            <a:lstStyle/>
            <a:p>
              <a:r>
                <a:rPr lang="en-US" sz="1600" b="1" dirty="0">
                  <a:solidFill>
                    <a:srgbClr val="003359"/>
                  </a:solidFill>
                  <a:latin typeface="Arial" pitchFamily="34" charset="0"/>
                  <a:cs typeface="Arial" pitchFamily="34" charset="0"/>
                </a:rPr>
                <a:t>Student B: Information</a:t>
              </a:r>
              <a:endParaRPr lang="en-US" sz="1600" b="1" i="0" dirty="0">
                <a:solidFill>
                  <a:srgbClr val="003359"/>
                </a:solidFill>
                <a:latin typeface="Arial" pitchFamily="34" charset="0"/>
                <a:cs typeface="Arial" pitchFamily="34" charset="0"/>
              </a:endParaRPr>
            </a:p>
          </p:txBody>
        </p:sp>
        <p:sp>
          <p:nvSpPr>
            <p:cNvPr id="57" name="Rectangle 56"/>
            <p:cNvSpPr/>
            <p:nvPr/>
          </p:nvSpPr>
          <p:spPr>
            <a:xfrm>
              <a:off x="1793875" y="876300"/>
              <a:ext cx="3409950" cy="3892550"/>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54" name="TextBox 53"/>
          <p:cNvSpPr txBox="1"/>
          <p:nvPr/>
        </p:nvSpPr>
        <p:spPr>
          <a:xfrm>
            <a:off x="5435601" y="1183482"/>
            <a:ext cx="3206749" cy="3575338"/>
          </a:xfrm>
          <a:prstGeom prst="rect">
            <a:avLst/>
          </a:prstGeom>
        </p:spPr>
        <p:txBody>
          <a:bodyPr wrap="square" lIns="0" tIns="0" rIns="0" bIns="0" rtlCol="0">
            <a:spAutoFit/>
          </a:bodyPr>
          <a:lstStyle/>
          <a:p>
            <a:r>
              <a:rPr lang="en-US" sz="1600" b="1" dirty="0" smtClean="0">
                <a:solidFill>
                  <a:srgbClr val="003359"/>
                </a:solidFill>
                <a:latin typeface="Arial" pitchFamily="34" charset="0"/>
                <a:ea typeface="Verdana" pitchFamily="34" charset="0"/>
                <a:cs typeface="Arial" pitchFamily="34" charset="0"/>
              </a:rPr>
              <a:t>Package </a:t>
            </a:r>
            <a:r>
              <a:rPr lang="en-US" sz="1600" b="1" dirty="0">
                <a:solidFill>
                  <a:srgbClr val="003359"/>
                </a:solidFill>
                <a:latin typeface="Arial" pitchFamily="34" charset="0"/>
                <a:ea typeface="Verdana" pitchFamily="34" charset="0"/>
                <a:cs typeface="Arial" pitchFamily="34" charset="0"/>
              </a:rPr>
              <a:t>Deal #1: New York City Sightseeing</a:t>
            </a:r>
            <a:endParaRPr lang="en-US" sz="1600" dirty="0">
              <a:solidFill>
                <a:srgbClr val="003359"/>
              </a:solidFill>
              <a:latin typeface="Arial" pitchFamily="34" charset="0"/>
              <a:ea typeface="Verdana" pitchFamily="34" charset="0"/>
              <a:cs typeface="Arial" pitchFamily="34" charset="0"/>
            </a:endParaRPr>
          </a:p>
          <a:p>
            <a:r>
              <a:rPr lang="en-US" sz="1600" dirty="0">
                <a:solidFill>
                  <a:srgbClr val="003359"/>
                </a:solidFill>
                <a:latin typeface="Arial" pitchFamily="34" charset="0"/>
                <a:ea typeface="Verdana" pitchFamily="34" charset="0"/>
                <a:cs typeface="Arial" pitchFamily="34" charset="0"/>
              </a:rPr>
              <a:t>Includes breakfast, lunch, and </a:t>
            </a:r>
            <a:r>
              <a:rPr lang="en-US" sz="1600" dirty="0" smtClean="0">
                <a:solidFill>
                  <a:srgbClr val="003359"/>
                </a:solidFill>
                <a:latin typeface="Arial" pitchFamily="34" charset="0"/>
                <a:ea typeface="Verdana" pitchFamily="34" charset="0"/>
                <a:cs typeface="Arial" pitchFamily="34" charset="0"/>
              </a:rPr>
              <a:t>hotels. Customers choose </a:t>
            </a:r>
            <a:r>
              <a:rPr lang="en-US" sz="1600" dirty="0">
                <a:solidFill>
                  <a:srgbClr val="003359"/>
                </a:solidFill>
                <a:latin typeface="Arial" pitchFamily="34" charset="0"/>
                <a:ea typeface="Verdana" pitchFamily="34" charset="0"/>
                <a:cs typeface="Arial" pitchFamily="34" charset="0"/>
              </a:rPr>
              <a:t>what they want to see (Empire State Building, museums, etc.</a:t>
            </a:r>
            <a:r>
              <a:rPr lang="en-US" sz="1600" dirty="0" smtClean="0">
                <a:solidFill>
                  <a:srgbClr val="003359"/>
                </a:solidFill>
                <a:latin typeface="Arial" pitchFamily="34" charset="0"/>
                <a:ea typeface="Verdana" pitchFamily="34" charset="0"/>
                <a:cs typeface="Arial" pitchFamily="34" charset="0"/>
              </a:rPr>
              <a:t>). </a:t>
            </a:r>
            <a:br>
              <a:rPr lang="en-US" sz="1600" dirty="0" smtClean="0">
                <a:solidFill>
                  <a:srgbClr val="003359"/>
                </a:solidFill>
                <a:latin typeface="Arial" pitchFamily="34" charset="0"/>
                <a:ea typeface="Verdana" pitchFamily="34" charset="0"/>
                <a:cs typeface="Arial" pitchFamily="34" charset="0"/>
              </a:rPr>
            </a:br>
            <a:r>
              <a:rPr lang="en-US" sz="1600" dirty="0" smtClean="0">
                <a:solidFill>
                  <a:srgbClr val="003359"/>
                </a:solidFill>
                <a:latin typeface="Arial" pitchFamily="34" charset="0"/>
                <a:ea typeface="Verdana" pitchFamily="34" charset="0"/>
                <a:cs typeface="Arial" pitchFamily="34" charset="0"/>
              </a:rPr>
              <a:t>Price</a:t>
            </a:r>
            <a:r>
              <a:rPr lang="en-US" sz="1600" dirty="0">
                <a:solidFill>
                  <a:srgbClr val="003359"/>
                </a:solidFill>
                <a:latin typeface="Arial" pitchFamily="34" charset="0"/>
                <a:ea typeface="Verdana" pitchFamily="34" charset="0"/>
                <a:cs typeface="Arial" pitchFamily="34" charset="0"/>
              </a:rPr>
              <a:t>: $400 per </a:t>
            </a:r>
            <a:r>
              <a:rPr lang="en-US" sz="1600" dirty="0" smtClean="0">
                <a:solidFill>
                  <a:srgbClr val="003359"/>
                </a:solidFill>
                <a:latin typeface="Arial" pitchFamily="34" charset="0"/>
                <a:ea typeface="Verdana" pitchFamily="34" charset="0"/>
                <a:cs typeface="Arial" pitchFamily="34" charset="0"/>
              </a:rPr>
              <a:t>person</a:t>
            </a:r>
            <a:r>
              <a:rPr lang="en-US" sz="1600" dirty="0">
                <a:solidFill>
                  <a:srgbClr val="003359"/>
                </a:solidFill>
                <a:latin typeface="Arial" pitchFamily="34" charset="0"/>
                <a:ea typeface="Verdana" pitchFamily="34" charset="0"/>
                <a:cs typeface="Arial" pitchFamily="34" charset="0"/>
              </a:rPr>
              <a:t> </a:t>
            </a:r>
          </a:p>
          <a:p>
            <a:pPr>
              <a:spcBef>
                <a:spcPts val="1000"/>
              </a:spcBef>
            </a:pPr>
            <a:r>
              <a:rPr lang="en-US" sz="1600" b="1" dirty="0">
                <a:solidFill>
                  <a:srgbClr val="003359"/>
                </a:solidFill>
                <a:latin typeface="Arial" pitchFamily="34" charset="0"/>
                <a:ea typeface="Verdana" pitchFamily="34" charset="0"/>
                <a:cs typeface="Arial" pitchFamily="34" charset="0"/>
              </a:rPr>
              <a:t>Package Deal #2: Ocean and Beaches</a:t>
            </a:r>
            <a:endParaRPr lang="en-US" sz="1600" dirty="0">
              <a:solidFill>
                <a:srgbClr val="003359"/>
              </a:solidFill>
              <a:latin typeface="Arial" pitchFamily="34" charset="0"/>
              <a:ea typeface="Verdana" pitchFamily="34" charset="0"/>
              <a:cs typeface="Arial" pitchFamily="34" charset="0"/>
            </a:endParaRPr>
          </a:p>
          <a:p>
            <a:r>
              <a:rPr lang="en-US" sz="1600" dirty="0">
                <a:solidFill>
                  <a:srgbClr val="003359"/>
                </a:solidFill>
                <a:latin typeface="Arial" pitchFamily="34" charset="0"/>
                <a:ea typeface="Verdana" pitchFamily="34" charset="0"/>
                <a:cs typeface="Arial" pitchFamily="34" charset="0"/>
              </a:rPr>
              <a:t>Includes breakfast, lunch, and </a:t>
            </a:r>
            <a:r>
              <a:rPr lang="en-US" sz="1600" dirty="0" smtClean="0">
                <a:solidFill>
                  <a:srgbClr val="003359"/>
                </a:solidFill>
                <a:latin typeface="Arial" pitchFamily="34" charset="0"/>
                <a:ea typeface="Verdana" pitchFamily="34" charset="0"/>
                <a:cs typeface="Arial" pitchFamily="34" charset="0"/>
              </a:rPr>
              <a:t>dinner.</a:t>
            </a:r>
            <a:r>
              <a:rPr lang="en-US" sz="1600" dirty="0">
                <a:solidFill>
                  <a:srgbClr val="003359"/>
                </a:solidFill>
                <a:latin typeface="Arial" pitchFamily="34" charset="0"/>
                <a:ea typeface="Verdana" pitchFamily="34" charset="0"/>
                <a:cs typeface="Arial" pitchFamily="34" charset="0"/>
              </a:rPr>
              <a:t> </a:t>
            </a:r>
            <a:r>
              <a:rPr lang="en-US" sz="1600" dirty="0" smtClean="0">
                <a:solidFill>
                  <a:srgbClr val="003359"/>
                </a:solidFill>
                <a:latin typeface="Arial" pitchFamily="34" charset="0"/>
                <a:ea typeface="Verdana" pitchFamily="34" charset="0"/>
                <a:cs typeface="Arial" pitchFamily="34" charset="0"/>
              </a:rPr>
              <a:t>Two </a:t>
            </a:r>
            <a:r>
              <a:rPr lang="en-US" sz="1600" dirty="0">
                <a:solidFill>
                  <a:srgbClr val="003359"/>
                </a:solidFill>
                <a:latin typeface="Arial" pitchFamily="34" charset="0"/>
                <a:ea typeface="Verdana" pitchFamily="34" charset="0"/>
                <a:cs typeface="Arial" pitchFamily="34" charset="0"/>
              </a:rPr>
              <a:t>kinds of hotel rooms: big (two beds), small (one bed</a:t>
            </a:r>
            <a:r>
              <a:rPr lang="en-US" sz="1600" dirty="0" smtClean="0">
                <a:solidFill>
                  <a:srgbClr val="003359"/>
                </a:solidFill>
                <a:latin typeface="Arial" pitchFamily="34" charset="0"/>
                <a:ea typeface="Verdana" pitchFamily="34" charset="0"/>
                <a:cs typeface="Arial" pitchFamily="34" charset="0"/>
              </a:rPr>
              <a:t>).</a:t>
            </a:r>
            <a:endParaRPr lang="en-US" sz="1600" dirty="0">
              <a:solidFill>
                <a:srgbClr val="003359"/>
              </a:solidFill>
              <a:latin typeface="Arial" pitchFamily="34" charset="0"/>
              <a:ea typeface="Verdana" pitchFamily="34" charset="0"/>
              <a:cs typeface="Arial" pitchFamily="34" charset="0"/>
            </a:endParaRPr>
          </a:p>
          <a:p>
            <a:r>
              <a:rPr lang="en-US" sz="1600" dirty="0">
                <a:solidFill>
                  <a:srgbClr val="003359"/>
                </a:solidFill>
                <a:latin typeface="Arial" pitchFamily="34" charset="0"/>
                <a:ea typeface="Verdana" pitchFamily="34" charset="0"/>
                <a:cs typeface="Arial" pitchFamily="34" charset="0"/>
              </a:rPr>
              <a:t>Hotel is on the </a:t>
            </a:r>
            <a:r>
              <a:rPr lang="en-US" sz="1600" dirty="0" smtClean="0">
                <a:solidFill>
                  <a:srgbClr val="003359"/>
                </a:solidFill>
                <a:latin typeface="Arial" pitchFamily="34" charset="0"/>
                <a:ea typeface="Verdana" pitchFamily="34" charset="0"/>
                <a:cs typeface="Arial" pitchFamily="34" charset="0"/>
              </a:rPr>
              <a:t>beach. </a:t>
            </a:r>
            <a:endParaRPr lang="en-US" sz="1600" dirty="0">
              <a:solidFill>
                <a:srgbClr val="003359"/>
              </a:solidFill>
              <a:latin typeface="Arial" pitchFamily="34" charset="0"/>
              <a:ea typeface="Verdana" pitchFamily="34" charset="0"/>
              <a:cs typeface="Arial" pitchFamily="34" charset="0"/>
            </a:endParaRPr>
          </a:p>
          <a:p>
            <a:r>
              <a:rPr lang="en-US" sz="1600" dirty="0">
                <a:solidFill>
                  <a:srgbClr val="003359"/>
                </a:solidFill>
                <a:latin typeface="Arial" pitchFamily="34" charset="0"/>
                <a:ea typeface="Verdana" pitchFamily="34" charset="0"/>
                <a:cs typeface="Arial" pitchFamily="34" charset="0"/>
              </a:rPr>
              <a:t>Price: $300 per person</a:t>
            </a:r>
            <a:endParaRPr lang="en-US" sz="1600" i="0" dirty="0">
              <a:solidFill>
                <a:srgbClr val="003359"/>
              </a:solidFill>
              <a:latin typeface="Arial" pitchFamily="34" charset="0"/>
              <a:ea typeface="Verdana" pitchFamily="34" charset="0"/>
              <a:cs typeface="Arial" pitchFamily="34" charset="0"/>
            </a:endParaRPr>
          </a:p>
        </p:txBody>
      </p:sp>
      <p:sp>
        <p:nvSpPr>
          <p:cNvPr id="22" name="Rectangle 21"/>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42608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4.1: Practice</a:t>
            </a:r>
            <a:endParaRPr lang="en-GB" dirty="0">
              <a:latin typeface="Arial" pitchFamily="34" charset="0"/>
              <a:cs typeface="Arial" pitchFamily="34" charset="0"/>
            </a:endParaRPr>
          </a:p>
        </p:txBody>
      </p:sp>
      <p:grpSp>
        <p:nvGrpSpPr>
          <p:cNvPr id="53" name="Group 52"/>
          <p:cNvGrpSpPr/>
          <p:nvPr/>
        </p:nvGrpSpPr>
        <p:grpSpPr>
          <a:xfrm>
            <a:off x="5359400" y="849630"/>
            <a:ext cx="3428999" cy="3911600"/>
            <a:chOff x="1784350" y="857250"/>
            <a:chExt cx="3428999" cy="3911600"/>
          </a:xfrm>
        </p:grpSpPr>
        <p:sp>
          <p:nvSpPr>
            <p:cNvPr id="55" name="Rectangle 54"/>
            <p:cNvSpPr/>
            <p:nvPr/>
          </p:nvSpPr>
          <p:spPr>
            <a:xfrm>
              <a:off x="1784350" y="857250"/>
              <a:ext cx="3428999" cy="3048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6" name="TextBox 55"/>
            <p:cNvSpPr txBox="1"/>
            <p:nvPr/>
          </p:nvSpPr>
          <p:spPr>
            <a:xfrm>
              <a:off x="1857375" y="934320"/>
              <a:ext cx="3260725" cy="152400"/>
            </a:xfrm>
            <a:prstGeom prst="rect">
              <a:avLst/>
            </a:prstGeom>
          </p:spPr>
          <p:txBody>
            <a:bodyPr wrap="square" lIns="0" tIns="0" rIns="0" bIns="0" rtlCol="0" anchor="ctr">
              <a:noAutofit/>
            </a:bodyPr>
            <a:lstStyle/>
            <a:p>
              <a:r>
                <a:rPr lang="en-US" sz="1600" b="1" dirty="0">
                  <a:solidFill>
                    <a:srgbClr val="003359"/>
                  </a:solidFill>
                  <a:latin typeface="Arial" pitchFamily="34" charset="0"/>
                  <a:cs typeface="Arial" pitchFamily="34" charset="0"/>
                </a:rPr>
                <a:t>Student </a:t>
              </a:r>
              <a:r>
                <a:rPr lang="en-US" sz="1600" b="1" dirty="0" smtClean="0">
                  <a:solidFill>
                    <a:srgbClr val="003359"/>
                  </a:solidFill>
                  <a:latin typeface="Arial" pitchFamily="34" charset="0"/>
                  <a:cs typeface="Arial" pitchFamily="34" charset="0"/>
                </a:rPr>
                <a:t>D: </a:t>
              </a:r>
              <a:r>
                <a:rPr lang="en-US" sz="1600" b="1" dirty="0">
                  <a:solidFill>
                    <a:srgbClr val="003359"/>
                  </a:solidFill>
                  <a:latin typeface="Arial" pitchFamily="34" charset="0"/>
                  <a:cs typeface="Arial" pitchFamily="34" charset="0"/>
                </a:rPr>
                <a:t>Information</a:t>
              </a:r>
              <a:endParaRPr lang="en-US" sz="1600" b="1" i="0" dirty="0">
                <a:solidFill>
                  <a:srgbClr val="003359"/>
                </a:solidFill>
                <a:latin typeface="Arial" pitchFamily="34" charset="0"/>
                <a:cs typeface="Arial" pitchFamily="34" charset="0"/>
              </a:endParaRPr>
            </a:p>
          </p:txBody>
        </p:sp>
        <p:sp>
          <p:nvSpPr>
            <p:cNvPr id="57" name="Rectangle 56"/>
            <p:cNvSpPr/>
            <p:nvPr/>
          </p:nvSpPr>
          <p:spPr>
            <a:xfrm>
              <a:off x="1793875" y="876300"/>
              <a:ext cx="3409950" cy="3892550"/>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54" name="TextBox 53"/>
          <p:cNvSpPr txBox="1"/>
          <p:nvPr/>
        </p:nvSpPr>
        <p:spPr>
          <a:xfrm>
            <a:off x="5435601" y="1183005"/>
            <a:ext cx="3206749" cy="3447097"/>
          </a:xfrm>
          <a:prstGeom prst="rect">
            <a:avLst/>
          </a:prstGeom>
        </p:spPr>
        <p:txBody>
          <a:bodyPr wrap="square" lIns="0" tIns="0" rIns="0" bIns="0" rtlCol="0">
            <a:spAutoFit/>
          </a:bodyPr>
          <a:lstStyle/>
          <a:p>
            <a:r>
              <a:rPr lang="en-US" sz="1600" b="1" dirty="0" smtClean="0">
                <a:solidFill>
                  <a:srgbClr val="003359"/>
                </a:solidFill>
                <a:latin typeface="Arial" pitchFamily="34" charset="0"/>
                <a:cs typeface="Arial" pitchFamily="34" charset="0"/>
              </a:rPr>
              <a:t>Package </a:t>
            </a:r>
            <a:r>
              <a:rPr lang="en-US" sz="1600" b="1" dirty="0">
                <a:solidFill>
                  <a:srgbClr val="003359"/>
                </a:solidFill>
                <a:latin typeface="Arial" pitchFamily="34" charset="0"/>
                <a:cs typeface="Arial" pitchFamily="34" charset="0"/>
              </a:rPr>
              <a:t>Deal #1: London Sightseeing</a:t>
            </a:r>
            <a:endParaRPr lang="en-US" sz="1600" dirty="0">
              <a:solidFill>
                <a:srgbClr val="003359"/>
              </a:solidFill>
              <a:latin typeface="Arial" pitchFamily="34" charset="0"/>
              <a:cs typeface="Arial" pitchFamily="34" charset="0"/>
            </a:endParaRPr>
          </a:p>
          <a:p>
            <a:r>
              <a:rPr lang="en-US" sz="1600" dirty="0">
                <a:solidFill>
                  <a:srgbClr val="003359"/>
                </a:solidFill>
                <a:latin typeface="Arial" pitchFamily="34" charset="0"/>
                <a:cs typeface="Arial" pitchFamily="34" charset="0"/>
              </a:rPr>
              <a:t>Includes breakfast, lunch, and </a:t>
            </a:r>
            <a:r>
              <a:rPr lang="en-US" sz="1600" dirty="0" smtClean="0">
                <a:solidFill>
                  <a:srgbClr val="003359"/>
                </a:solidFill>
                <a:latin typeface="Arial" pitchFamily="34" charset="0"/>
                <a:cs typeface="Arial" pitchFamily="34" charset="0"/>
              </a:rPr>
              <a:t>hotels. </a:t>
            </a:r>
            <a:r>
              <a:rPr lang="en-US" sz="1600" dirty="0">
                <a:solidFill>
                  <a:srgbClr val="003359"/>
                </a:solidFill>
                <a:latin typeface="Arial" pitchFamily="34" charset="0"/>
                <a:cs typeface="Arial" pitchFamily="34" charset="0"/>
              </a:rPr>
              <a:t>Customer chooses what they want to see (museums, etc.</a:t>
            </a:r>
            <a:r>
              <a:rPr lang="en-US" sz="1600" dirty="0" smtClean="0">
                <a:solidFill>
                  <a:srgbClr val="003359"/>
                </a:solidFill>
                <a:latin typeface="Arial" pitchFamily="34" charset="0"/>
                <a:cs typeface="Arial" pitchFamily="34" charset="0"/>
              </a:rPr>
              <a:t>).</a:t>
            </a:r>
            <a:endParaRPr lang="en-US" sz="1600" dirty="0">
              <a:solidFill>
                <a:srgbClr val="003359"/>
              </a:solidFill>
              <a:latin typeface="Arial" pitchFamily="34" charset="0"/>
              <a:cs typeface="Arial" pitchFamily="34" charset="0"/>
            </a:endParaRPr>
          </a:p>
          <a:p>
            <a:r>
              <a:rPr lang="en-US" sz="1600" dirty="0">
                <a:solidFill>
                  <a:srgbClr val="003359"/>
                </a:solidFill>
                <a:latin typeface="Arial" pitchFamily="34" charset="0"/>
                <a:cs typeface="Arial" pitchFamily="34" charset="0"/>
              </a:rPr>
              <a:t>Price: $900 per person</a:t>
            </a:r>
          </a:p>
          <a:p>
            <a:r>
              <a:rPr lang="en-US" sz="1600" dirty="0">
                <a:solidFill>
                  <a:srgbClr val="003359"/>
                </a:solidFill>
                <a:latin typeface="Arial" pitchFamily="34" charset="0"/>
                <a:cs typeface="Arial" pitchFamily="34" charset="0"/>
              </a:rPr>
              <a:t> </a:t>
            </a:r>
          </a:p>
          <a:p>
            <a:r>
              <a:rPr lang="en-US" sz="1600" b="1" dirty="0">
                <a:solidFill>
                  <a:srgbClr val="003359"/>
                </a:solidFill>
                <a:latin typeface="Arial" pitchFamily="34" charset="0"/>
                <a:cs typeface="Arial" pitchFamily="34" charset="0"/>
              </a:rPr>
              <a:t>Package Deal #2: Ocean and Beaches</a:t>
            </a:r>
            <a:endParaRPr lang="en-US" sz="1600" dirty="0">
              <a:solidFill>
                <a:srgbClr val="003359"/>
              </a:solidFill>
              <a:latin typeface="Arial" pitchFamily="34" charset="0"/>
              <a:cs typeface="Arial" pitchFamily="34" charset="0"/>
            </a:endParaRPr>
          </a:p>
          <a:p>
            <a:r>
              <a:rPr lang="en-US" sz="1600" dirty="0">
                <a:solidFill>
                  <a:srgbClr val="003359"/>
                </a:solidFill>
                <a:latin typeface="Arial" pitchFamily="34" charset="0"/>
                <a:cs typeface="Arial" pitchFamily="34" charset="0"/>
              </a:rPr>
              <a:t>Includes breakfast, lunch, and </a:t>
            </a:r>
            <a:r>
              <a:rPr lang="en-US" sz="1600" dirty="0" smtClean="0">
                <a:solidFill>
                  <a:srgbClr val="003359"/>
                </a:solidFill>
                <a:latin typeface="Arial" pitchFamily="34" charset="0"/>
                <a:cs typeface="Arial" pitchFamily="34" charset="0"/>
              </a:rPr>
              <a:t>dinner. Two </a:t>
            </a:r>
            <a:r>
              <a:rPr lang="en-US" sz="1600" dirty="0">
                <a:solidFill>
                  <a:srgbClr val="003359"/>
                </a:solidFill>
                <a:latin typeface="Arial" pitchFamily="34" charset="0"/>
                <a:cs typeface="Arial" pitchFamily="34" charset="0"/>
              </a:rPr>
              <a:t>kinds of hotel rooms: medium (one big </a:t>
            </a:r>
            <a:r>
              <a:rPr lang="en-US" sz="1600" dirty="0" smtClean="0">
                <a:solidFill>
                  <a:srgbClr val="003359"/>
                </a:solidFill>
                <a:latin typeface="Arial" pitchFamily="34" charset="0"/>
                <a:cs typeface="Arial" pitchFamily="34" charset="0"/>
              </a:rPr>
              <a:t>bed)</a:t>
            </a:r>
            <a:r>
              <a:rPr lang="en-US" sz="1600" dirty="0">
                <a:solidFill>
                  <a:srgbClr val="003359"/>
                </a:solidFill>
                <a:latin typeface="Arial" pitchFamily="34" charset="0"/>
                <a:cs typeface="Arial" pitchFamily="34" charset="0"/>
              </a:rPr>
              <a:t>, small (one bed</a:t>
            </a:r>
            <a:r>
              <a:rPr lang="en-US" sz="1600" dirty="0" smtClean="0">
                <a:solidFill>
                  <a:srgbClr val="003359"/>
                </a:solidFill>
                <a:latin typeface="Arial" pitchFamily="34" charset="0"/>
                <a:cs typeface="Arial" pitchFamily="34" charset="0"/>
              </a:rPr>
              <a:t>).</a:t>
            </a:r>
            <a:r>
              <a:rPr lang="en-US" sz="1600" dirty="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Hotel </a:t>
            </a:r>
            <a:r>
              <a:rPr lang="en-US" sz="1600" dirty="0">
                <a:solidFill>
                  <a:srgbClr val="003359"/>
                </a:solidFill>
                <a:latin typeface="Arial" pitchFamily="34" charset="0"/>
                <a:cs typeface="Arial" pitchFamily="34" charset="0"/>
              </a:rPr>
              <a:t>is on the </a:t>
            </a:r>
            <a:r>
              <a:rPr lang="en-US" sz="1600" dirty="0" smtClean="0">
                <a:solidFill>
                  <a:srgbClr val="003359"/>
                </a:solidFill>
                <a:latin typeface="Arial" pitchFamily="34" charset="0"/>
                <a:cs typeface="Arial" pitchFamily="34" charset="0"/>
              </a:rPr>
              <a:t>beach.</a:t>
            </a:r>
            <a:endParaRPr lang="en-US" sz="1600" dirty="0">
              <a:solidFill>
                <a:srgbClr val="003359"/>
              </a:solidFill>
              <a:latin typeface="Arial" pitchFamily="34" charset="0"/>
              <a:cs typeface="Arial" pitchFamily="34" charset="0"/>
            </a:endParaRPr>
          </a:p>
          <a:p>
            <a:r>
              <a:rPr lang="en-US" sz="1600" dirty="0">
                <a:solidFill>
                  <a:srgbClr val="003359"/>
                </a:solidFill>
                <a:latin typeface="Arial" pitchFamily="34" charset="0"/>
                <a:cs typeface="Arial" pitchFamily="34" charset="0"/>
              </a:rPr>
              <a:t>Price: $125 per person</a:t>
            </a:r>
            <a:endParaRPr lang="en-US" sz="1600" i="0" dirty="0">
              <a:solidFill>
                <a:srgbClr val="003359"/>
              </a:solidFill>
              <a:latin typeface="Arial" pitchFamily="34" charset="0"/>
              <a:ea typeface="Verdana" pitchFamily="34" charset="0"/>
              <a:cs typeface="Arial" pitchFamily="34" charset="0"/>
            </a:endParaRPr>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9705" y="1104636"/>
            <a:ext cx="1286534" cy="858303"/>
          </a:xfrm>
          <a:prstGeom prst="rect">
            <a:avLst/>
          </a:prstGeom>
        </p:spPr>
      </p:pic>
      <p:grpSp>
        <p:nvGrpSpPr>
          <p:cNvPr id="40" name="Group 39"/>
          <p:cNvGrpSpPr/>
          <p:nvPr/>
        </p:nvGrpSpPr>
        <p:grpSpPr>
          <a:xfrm>
            <a:off x="1784350" y="850107"/>
            <a:ext cx="3428999" cy="3892034"/>
            <a:chOff x="1784350" y="857247"/>
            <a:chExt cx="3428999" cy="3911603"/>
          </a:xfrm>
        </p:grpSpPr>
        <p:sp>
          <p:nvSpPr>
            <p:cNvPr id="42" name="Rectangle 41"/>
            <p:cNvSpPr/>
            <p:nvPr/>
          </p:nvSpPr>
          <p:spPr>
            <a:xfrm>
              <a:off x="1784350" y="857247"/>
              <a:ext cx="3428999" cy="289448"/>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3" name="TextBox 42"/>
            <p:cNvSpPr txBox="1"/>
            <p:nvPr/>
          </p:nvSpPr>
          <p:spPr>
            <a:xfrm>
              <a:off x="1857375" y="926700"/>
              <a:ext cx="3260725" cy="167641"/>
            </a:xfrm>
            <a:prstGeom prst="rect">
              <a:avLst/>
            </a:prstGeom>
          </p:spPr>
          <p:txBody>
            <a:bodyPr wrap="square" lIns="0" tIns="0" rIns="0" bIns="0" rtlCol="0" anchor="ctr">
              <a:noAutofit/>
            </a:bodyPr>
            <a:lstStyle/>
            <a:p>
              <a:r>
                <a:rPr lang="en-US" sz="1600" b="1" dirty="0">
                  <a:solidFill>
                    <a:srgbClr val="003359"/>
                  </a:solidFill>
                  <a:latin typeface="Arial" pitchFamily="34" charset="0"/>
                  <a:cs typeface="Arial" pitchFamily="34" charset="0"/>
                </a:rPr>
                <a:t>Student </a:t>
              </a:r>
              <a:r>
                <a:rPr lang="en-US" sz="1600" b="1" dirty="0" smtClean="0">
                  <a:solidFill>
                    <a:srgbClr val="003359"/>
                  </a:solidFill>
                  <a:latin typeface="Arial" pitchFamily="34" charset="0"/>
                  <a:cs typeface="Arial" pitchFamily="34" charset="0"/>
                </a:rPr>
                <a:t>C: </a:t>
              </a:r>
              <a:r>
                <a:rPr lang="en-US" sz="1600" b="1" dirty="0">
                  <a:solidFill>
                    <a:srgbClr val="003359"/>
                  </a:solidFill>
                  <a:latin typeface="Arial" pitchFamily="34" charset="0"/>
                  <a:cs typeface="Arial" pitchFamily="34" charset="0"/>
                </a:rPr>
                <a:t>Tourist</a:t>
              </a:r>
              <a:endParaRPr lang="en-US" sz="1600" b="1" i="0" dirty="0">
                <a:solidFill>
                  <a:srgbClr val="003359"/>
                </a:solidFill>
                <a:latin typeface="Arial" pitchFamily="34" charset="0"/>
                <a:cs typeface="Arial" pitchFamily="34" charset="0"/>
              </a:endParaRPr>
            </a:p>
          </p:txBody>
        </p:sp>
        <p:sp>
          <p:nvSpPr>
            <p:cNvPr id="44" name="Rectangle 43"/>
            <p:cNvSpPr/>
            <p:nvPr/>
          </p:nvSpPr>
          <p:spPr>
            <a:xfrm>
              <a:off x="1793875" y="876300"/>
              <a:ext cx="3409950" cy="3892550"/>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41" name="TextBox 40"/>
          <p:cNvSpPr txBox="1"/>
          <p:nvPr/>
        </p:nvSpPr>
        <p:spPr>
          <a:xfrm>
            <a:off x="1870076" y="1181579"/>
            <a:ext cx="3206749" cy="2462213"/>
          </a:xfrm>
          <a:prstGeom prst="rect">
            <a:avLst/>
          </a:prstGeom>
        </p:spPr>
        <p:txBody>
          <a:bodyPr wrap="square" lIns="0" tIns="0" rIns="0" bIns="0" rtlCol="0">
            <a:spAutoFit/>
          </a:bodyPr>
          <a:lstStyle/>
          <a:p>
            <a:r>
              <a:rPr lang="en-US" sz="1600" b="1" dirty="0">
                <a:solidFill>
                  <a:srgbClr val="003359"/>
                </a:solidFill>
                <a:latin typeface="Arial" pitchFamily="34" charset="0"/>
                <a:ea typeface="Verdana" pitchFamily="34" charset="0"/>
                <a:cs typeface="Arial" pitchFamily="34" charset="0"/>
              </a:rPr>
              <a:t>Package deals the company has? </a:t>
            </a:r>
          </a:p>
          <a:p>
            <a:pPr marL="285750" indent="-285750">
              <a:buFont typeface="Arial" charset="0"/>
              <a:buChar char="•"/>
            </a:pPr>
            <a:r>
              <a:rPr lang="en-US" sz="1600" dirty="0">
                <a:solidFill>
                  <a:srgbClr val="003359"/>
                </a:solidFill>
                <a:latin typeface="Arial" pitchFamily="34" charset="0"/>
                <a:ea typeface="Verdana" pitchFamily="34" charset="0"/>
                <a:cs typeface="Arial" pitchFamily="34" charset="0"/>
              </a:rPr>
              <a:t>What each deal includes </a:t>
            </a:r>
          </a:p>
          <a:p>
            <a:pPr marL="285750" indent="-285750">
              <a:buFont typeface="Arial" charset="0"/>
              <a:buChar char="•"/>
            </a:pPr>
            <a:r>
              <a:rPr lang="en-US" sz="1600" dirty="0">
                <a:solidFill>
                  <a:srgbClr val="003359"/>
                </a:solidFill>
                <a:latin typeface="Arial" pitchFamily="34" charset="0"/>
                <a:ea typeface="Verdana" pitchFamily="34" charset="0"/>
                <a:cs typeface="Arial" pitchFamily="34" charset="0"/>
              </a:rPr>
              <a:t>The price of the deals </a:t>
            </a:r>
          </a:p>
          <a:p>
            <a:pPr marL="285750" indent="-285750">
              <a:buFont typeface="Arial" charset="0"/>
              <a:buChar char="•"/>
            </a:pPr>
            <a:r>
              <a:rPr lang="en-US" sz="1600" dirty="0">
                <a:solidFill>
                  <a:srgbClr val="003359"/>
                </a:solidFill>
                <a:latin typeface="Arial" pitchFamily="34" charset="0"/>
                <a:ea typeface="Verdana" pitchFamily="34" charset="0"/>
                <a:cs typeface="Arial" pitchFamily="34" charset="0"/>
              </a:rPr>
              <a:t>Hotels and food</a:t>
            </a:r>
          </a:p>
          <a:p>
            <a:endParaRPr lang="en-US" sz="1600" dirty="0">
              <a:solidFill>
                <a:srgbClr val="003359"/>
              </a:solidFill>
              <a:latin typeface="Arial" pitchFamily="34" charset="0"/>
              <a:ea typeface="Verdana" pitchFamily="34" charset="0"/>
              <a:cs typeface="Arial" pitchFamily="34" charset="0"/>
            </a:endParaRPr>
          </a:p>
          <a:p>
            <a:r>
              <a:rPr lang="en-US" sz="1600" dirty="0">
                <a:solidFill>
                  <a:srgbClr val="003359"/>
                </a:solidFill>
                <a:latin typeface="Arial" pitchFamily="34" charset="0"/>
                <a:ea typeface="Verdana" pitchFamily="34" charset="0"/>
                <a:cs typeface="Arial" pitchFamily="34" charset="0"/>
              </a:rPr>
              <a:t>(You DO NOT want to buy one of the package deals right now. You ONLY want information about the package deals.)</a:t>
            </a:r>
          </a:p>
        </p:txBody>
      </p:sp>
      <p:grpSp>
        <p:nvGrpSpPr>
          <p:cNvPr id="29" name="Group 28"/>
          <p:cNvGrpSpPr/>
          <p:nvPr/>
        </p:nvGrpSpPr>
        <p:grpSpPr>
          <a:xfrm>
            <a:off x="359704" y="850106"/>
            <a:ext cx="1286534" cy="288000"/>
            <a:chOff x="358775" y="857250"/>
            <a:chExt cx="1285875" cy="304800"/>
          </a:xfrm>
        </p:grpSpPr>
        <p:sp>
          <p:nvSpPr>
            <p:cNvPr id="30" name="Rectangle 29"/>
            <p:cNvSpPr/>
            <p:nvPr/>
          </p:nvSpPr>
          <p:spPr>
            <a:xfrm>
              <a:off x="358775" y="857250"/>
              <a:ext cx="1285875" cy="3048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1" name="TextBox 30"/>
            <p:cNvSpPr txBox="1"/>
            <p:nvPr/>
          </p:nvSpPr>
          <p:spPr>
            <a:xfrm>
              <a:off x="431800" y="934320"/>
              <a:ext cx="1133475" cy="152400"/>
            </a:xfrm>
            <a:prstGeom prst="rect">
              <a:avLst/>
            </a:prstGeom>
          </p:spPr>
          <p:txBody>
            <a:bodyPr wrap="square" lIns="0" tIns="0" rIns="0" bIns="0" rtlCol="0" anchor="ctr">
              <a:noAutofit/>
            </a:bodyPr>
            <a:lstStyle/>
            <a:p>
              <a:pPr algn="ctr"/>
              <a:r>
                <a:rPr lang="nl-NL" sz="1600" b="1" dirty="0">
                  <a:solidFill>
                    <a:srgbClr val="003359"/>
                  </a:solidFill>
                  <a:latin typeface="Arial" pitchFamily="34" charset="0"/>
                  <a:cs typeface="Arial" pitchFamily="34" charset="0"/>
                </a:rPr>
                <a:t>Scenario</a:t>
              </a:r>
              <a:endParaRPr lang="en-US" sz="1600" b="1" i="0" dirty="0">
                <a:solidFill>
                  <a:srgbClr val="003359"/>
                </a:solidFill>
                <a:latin typeface="Arial" pitchFamily="34" charset="0"/>
                <a:cs typeface="Arial" pitchFamily="34" charset="0"/>
              </a:endParaRPr>
            </a:p>
          </p:txBody>
        </p:sp>
      </p:grpSp>
      <p:sp>
        <p:nvSpPr>
          <p:cNvPr id="22" name="Rectangle 21"/>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0077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kern="0" dirty="0">
                <a:latin typeface="Arial" pitchFamily="34" charset="0"/>
                <a:cs typeface="Arial" pitchFamily="34" charset="0"/>
              </a:rPr>
              <a:t>Part 4.0: Communication</a:t>
            </a:r>
            <a:endParaRPr lang="en-US" dirty="0">
              <a:latin typeface="Arial" pitchFamily="34" charset="0"/>
              <a:cs typeface="Arial" pitchFamily="34" charset="0"/>
            </a:endParaRPr>
          </a:p>
        </p:txBody>
      </p:sp>
      <p:sp>
        <p:nvSpPr>
          <p:cNvPr id="8"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kern="0" dirty="0">
                <a:latin typeface="Arial" pitchFamily="34" charset="0"/>
                <a:cs typeface="Arial" pitchFamily="34" charset="0"/>
              </a:rPr>
              <a:t>Activity 4.1: Feedback</a:t>
            </a:r>
            <a:endParaRPr lang="en-GB" dirty="0">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257475085"/>
              </p:ext>
            </p:extLst>
          </p:nvPr>
        </p:nvGraphicFramePr>
        <p:xfrm>
          <a:off x="361950" y="698500"/>
          <a:ext cx="8420104" cy="4241794"/>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42898">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dirty="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dirty="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dirty="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243681">
                <a:tc rowSpan="4">
                  <a:txBody>
                    <a:bodyPr/>
                    <a:lstStyle/>
                    <a:p>
                      <a:pPr algn="ctr">
                        <a:lnSpc>
                          <a:spcPts val="1000"/>
                        </a:lnSpc>
                      </a:pPr>
                      <a:r>
                        <a:rPr lang="en-US" sz="1000" b="0" i="0" kern="1500" spc="30">
                          <a:solidFill>
                            <a:schemeClr val="bg1"/>
                          </a:solidFill>
                          <a:latin typeface="Arial" pitchFamily="34" charset="0"/>
                          <a:cs typeface="Arial" pitchFamily="34" charset="0"/>
                        </a:rPr>
                        <a:t>Student 1</a:t>
                      </a: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a:lnSpc>
                          <a:spcPts val="1000"/>
                        </a:lnSpc>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a:solidFill>
                            <a:schemeClr val="bg1"/>
                          </a:solidFill>
                          <a:latin typeface="Arial" pitchFamily="34" charset="0"/>
                          <a:cs typeface="Arial" pitchFamily="34" charset="0"/>
                        </a:rPr>
                        <a:t>Student 2</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a:solidFill>
                            <a:schemeClr val="bg1"/>
                          </a:solidFill>
                          <a:latin typeface="Arial" pitchFamily="34" charset="0"/>
                          <a:cs typeface="Arial" pitchFamily="34" charset="0"/>
                        </a:rPr>
                        <a:t>Student 3</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a:solidFill>
                            <a:schemeClr val="bg1"/>
                          </a:solidFill>
                          <a:latin typeface="Arial" pitchFamily="34" charset="0"/>
                          <a:cs typeface="Arial" pitchFamily="34" charset="0"/>
                        </a:rPr>
                        <a:t>Student 4</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r>
            </a:tbl>
          </a:graphicData>
        </a:graphic>
      </p:graphicFrame>
      <p:sp>
        <p:nvSpPr>
          <p:cNvPr id="10" name="Rectangle 9"/>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82105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4.2: Context Creation</a:t>
            </a:r>
            <a:endParaRPr lang="en-GB" dirty="0">
              <a:latin typeface="Arial" pitchFamily="34" charset="0"/>
              <a:cs typeface="Arial" pitchFamily="34"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6632" y="1871163"/>
            <a:ext cx="1569600" cy="1883084"/>
          </a:xfrm>
          <a:prstGeom prst="rect">
            <a:avLst/>
          </a:prstGeom>
        </p:spPr>
      </p:pic>
      <p:pic>
        <p:nvPicPr>
          <p:cNvPr id="25" name="Picture 2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207745" y="850900"/>
            <a:ext cx="5580655" cy="3931006"/>
          </a:xfrm>
          <a:prstGeom prst="rect">
            <a:avLst/>
          </a:prstGeom>
        </p:spPr>
      </p:pic>
      <p:grpSp>
        <p:nvGrpSpPr>
          <p:cNvPr id="26" name="Group 25"/>
          <p:cNvGrpSpPr/>
          <p:nvPr/>
        </p:nvGrpSpPr>
        <p:grpSpPr>
          <a:xfrm>
            <a:off x="487397" y="3835207"/>
            <a:ext cx="2368070" cy="863741"/>
            <a:chOff x="385687" y="2067084"/>
            <a:chExt cx="2368070" cy="863741"/>
          </a:xfrm>
        </p:grpSpPr>
        <p:sp>
          <p:nvSpPr>
            <p:cNvPr id="27" name="TextBox 26"/>
            <p:cNvSpPr txBox="1"/>
            <p:nvPr/>
          </p:nvSpPr>
          <p:spPr>
            <a:xfrm>
              <a:off x="385687" y="2282825"/>
              <a:ext cx="236807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Where do tourists </a:t>
              </a:r>
              <a:r>
                <a:rPr lang="en-US" sz="1600" dirty="0" smtClean="0">
                  <a:solidFill>
                    <a:srgbClr val="003359"/>
                  </a:solidFill>
                  <a:latin typeface="Arial" pitchFamily="34" charset="0"/>
                  <a:cs typeface="Arial" pitchFamily="34" charset="0"/>
                </a:rPr>
                <a:t>go</a:t>
              </a:r>
              <a:br>
                <a:rPr lang="en-US" sz="1600" dirty="0" smtClean="0">
                  <a:solidFill>
                    <a:srgbClr val="003359"/>
                  </a:solidFill>
                  <a:latin typeface="Arial" pitchFamily="34" charset="0"/>
                  <a:cs typeface="Arial" pitchFamily="34" charset="0"/>
                </a:rPr>
              </a:br>
              <a:r>
                <a:rPr lang="en-US" sz="1600" dirty="0" smtClean="0">
                  <a:solidFill>
                    <a:srgbClr val="003359"/>
                  </a:solidFill>
                  <a:latin typeface="Arial" pitchFamily="34" charset="0"/>
                  <a:cs typeface="Arial" pitchFamily="34" charset="0"/>
                </a:rPr>
                <a:t>when </a:t>
              </a:r>
              <a:r>
                <a:rPr lang="en-US" sz="1600" dirty="0">
                  <a:solidFill>
                    <a:srgbClr val="003359"/>
                  </a:solidFill>
                  <a:latin typeface="Arial" pitchFamily="34" charset="0"/>
                  <a:cs typeface="Arial" pitchFamily="34" charset="0"/>
                </a:rPr>
                <a:t>they visit your city?</a:t>
              </a:r>
            </a:p>
          </p:txBody>
        </p:sp>
        <p:sp>
          <p:nvSpPr>
            <p:cNvPr id="28" name="Right Triangle 27"/>
            <p:cNvSpPr/>
            <p:nvPr/>
          </p:nvSpPr>
          <p:spPr>
            <a:xfrm rot="10800000" flipH="1" flipV="1">
              <a:off x="1573897" y="2067084"/>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9" name="Group 38"/>
          <p:cNvGrpSpPr/>
          <p:nvPr/>
        </p:nvGrpSpPr>
        <p:grpSpPr>
          <a:xfrm flipH="1">
            <a:off x="685032" y="931255"/>
            <a:ext cx="1972800" cy="868840"/>
            <a:chOff x="2354727" y="1818005"/>
            <a:chExt cx="1972800" cy="868840"/>
          </a:xfrm>
          <a:solidFill>
            <a:srgbClr val="D0ECF3"/>
          </a:solidFill>
        </p:grpSpPr>
        <p:sp>
          <p:nvSpPr>
            <p:cNvPr id="40" name="TextBox 39"/>
            <p:cNvSpPr txBox="1"/>
            <p:nvPr/>
          </p:nvSpPr>
          <p:spPr>
            <a:xfrm>
              <a:off x="2354727" y="1818005"/>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dirty="0">
                <a:solidFill>
                  <a:srgbClr val="003359"/>
                </a:solidFill>
                <a:latin typeface="Arial" pitchFamily="34" charset="0"/>
                <a:cs typeface="Arial" pitchFamily="34" charset="0"/>
              </a:endParaRPr>
            </a:p>
          </p:txBody>
        </p:sp>
        <p:sp>
          <p:nvSpPr>
            <p:cNvPr id="41" name="Right Triangle 40"/>
            <p:cNvSpPr/>
            <p:nvPr/>
          </p:nvSpPr>
          <p:spPr>
            <a:xfrm flipH="1" flipV="1">
              <a:off x="3589019" y="2540794"/>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19" name="Rectangle 18"/>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611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07745" y="850900"/>
            <a:ext cx="5580655" cy="3931006"/>
          </a:xfrm>
          <a:prstGeom prst="rect">
            <a:avLst/>
          </a:prstGeom>
        </p:spPr>
      </p:pic>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4.2: Context Creation</a:t>
            </a:r>
            <a:endParaRPr lang="en-GB" dirty="0">
              <a:latin typeface="Arial" pitchFamily="34" charset="0"/>
              <a:cs typeface="Arial" pitchFamily="34"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2288" y="2890338"/>
            <a:ext cx="1569600" cy="1883084"/>
          </a:xfrm>
          <a:prstGeom prst="rect">
            <a:avLst/>
          </a:prstGeom>
        </p:spPr>
      </p:pic>
      <p:grpSp>
        <p:nvGrpSpPr>
          <p:cNvPr id="22" name="Group 21"/>
          <p:cNvGrpSpPr/>
          <p:nvPr/>
        </p:nvGrpSpPr>
        <p:grpSpPr>
          <a:xfrm flipH="1">
            <a:off x="436068" y="930464"/>
            <a:ext cx="2134800" cy="1838185"/>
            <a:chOff x="4022020" y="2227225"/>
            <a:chExt cx="2134800" cy="1838185"/>
          </a:xfrm>
          <a:solidFill>
            <a:srgbClr val="D0ECF3"/>
          </a:solidFill>
        </p:grpSpPr>
        <p:sp>
          <p:nvSpPr>
            <p:cNvPr id="23" name="TextBox 22"/>
            <p:cNvSpPr txBox="1"/>
            <p:nvPr/>
          </p:nvSpPr>
          <p:spPr>
            <a:xfrm>
              <a:off x="4022020" y="2227225"/>
              <a:ext cx="2134800" cy="1615861"/>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Imagine you are tourist in this city. You want to go to Beagle Channel, but you don’t know how to get there. What do you need to do?</a:t>
              </a:r>
            </a:p>
          </p:txBody>
        </p:sp>
        <p:sp>
          <p:nvSpPr>
            <p:cNvPr id="24" name="Right Triangle 23"/>
            <p:cNvSpPr/>
            <p:nvPr/>
          </p:nvSpPr>
          <p:spPr>
            <a:xfrm flipH="1" flipV="1">
              <a:off x="4506720" y="3919359"/>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15" name="Rectangle 14"/>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237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4.2: Practice</a:t>
            </a:r>
            <a:endParaRPr lang="en-GB" dirty="0">
              <a:latin typeface="Arial" pitchFamily="34" charset="0"/>
              <a:cs typeface="Arial" pitchFamily="34" charset="0"/>
            </a:endParaRPr>
          </a:p>
        </p:txBody>
      </p:sp>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03413" y="850900"/>
            <a:ext cx="4114283" cy="3933825"/>
          </a:xfrm>
          <a:prstGeom prst="rect">
            <a:avLst/>
          </a:prstGeom>
        </p:spPr>
      </p:pic>
      <p:sp>
        <p:nvSpPr>
          <p:cNvPr id="10" name="Rectangle 9"/>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63629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8"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4.2: Feedback</a:t>
            </a:r>
            <a:endParaRPr lang="en-GB" dirty="0">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669685446"/>
              </p:ext>
            </p:extLst>
          </p:nvPr>
        </p:nvGraphicFramePr>
        <p:xfrm>
          <a:off x="361950" y="698500"/>
          <a:ext cx="8420104" cy="4241794"/>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42898">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dirty="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dirty="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dirty="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243681">
                <a:tc rowSpan="4">
                  <a:txBody>
                    <a:bodyPr/>
                    <a:lstStyle/>
                    <a:p>
                      <a:pPr algn="ctr">
                        <a:lnSpc>
                          <a:spcPts val="1000"/>
                        </a:lnSpc>
                      </a:pPr>
                      <a:r>
                        <a:rPr lang="en-US" sz="1000" b="0" i="0" kern="1500" spc="30">
                          <a:solidFill>
                            <a:schemeClr val="bg1"/>
                          </a:solidFill>
                          <a:latin typeface="Arial" pitchFamily="34" charset="0"/>
                          <a:cs typeface="Arial" pitchFamily="34" charset="0"/>
                        </a:rPr>
                        <a:t>Student 1</a:t>
                      </a: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a:lnSpc>
                          <a:spcPts val="1000"/>
                        </a:lnSpc>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a:solidFill>
                            <a:schemeClr val="bg1"/>
                          </a:solidFill>
                          <a:latin typeface="Arial" pitchFamily="34" charset="0"/>
                          <a:cs typeface="Arial" pitchFamily="34" charset="0"/>
                        </a:rPr>
                        <a:t>Student 2</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a:solidFill>
                            <a:schemeClr val="bg1"/>
                          </a:solidFill>
                          <a:latin typeface="Arial" pitchFamily="34" charset="0"/>
                          <a:cs typeface="Arial" pitchFamily="34" charset="0"/>
                        </a:rPr>
                        <a:t>Student 3</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a:solidFill>
                            <a:schemeClr val="bg1"/>
                          </a:solidFill>
                          <a:latin typeface="Arial" pitchFamily="34" charset="0"/>
                          <a:cs typeface="Arial" pitchFamily="34" charset="0"/>
                        </a:rPr>
                        <a:t>Student 4</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r>
            </a:tbl>
          </a:graphicData>
        </a:graphic>
      </p:graphicFrame>
      <p:sp>
        <p:nvSpPr>
          <p:cNvPr id="10" name="Rectangle 9"/>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81079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screen">
            <a:extLst>
              <a:ext uri="{28A0092B-C50C-407E-A947-70E740481C1C}">
                <a14:useLocalDpi xmlns:a14="http://schemas.microsoft.com/office/drawing/2010/main"/>
              </a:ext>
            </a:extLst>
          </a:blip>
          <a:srcRect l="5900" t="590" b="-1"/>
          <a:stretch/>
        </p:blipFill>
        <p:spPr>
          <a:xfrm>
            <a:off x="3208337" y="850900"/>
            <a:ext cx="5573905" cy="3927509"/>
          </a:xfrm>
          <a:prstGeom prst="rect">
            <a:avLst/>
          </a:prstGeom>
        </p:spPr>
      </p:pic>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1.0: Warm-Up</a:t>
            </a:r>
          </a:p>
        </p:txBody>
      </p:sp>
      <p:sp>
        <p:nvSpPr>
          <p:cNvPr id="38" name="TextBox 37"/>
          <p:cNvSpPr txBox="1"/>
          <p:nvPr/>
        </p:nvSpPr>
        <p:spPr>
          <a:xfrm>
            <a:off x="358774" y="791817"/>
            <a:ext cx="2059269" cy="784830"/>
          </a:xfrm>
          <a:prstGeom prst="rect">
            <a:avLst/>
          </a:prstGeom>
          <a:noFill/>
        </p:spPr>
        <p:txBody>
          <a:bodyPr wrap="none" lIns="108000" tIns="0" rtlCol="0">
            <a:spAutoFit/>
          </a:bodyPr>
          <a:lstStyle/>
          <a:p>
            <a:r>
              <a:rPr lang="en-US" sz="1600" dirty="0">
                <a:latin typeface="Arial" pitchFamily="34" charset="0"/>
                <a:cs typeface="Arial" pitchFamily="34" charset="0"/>
              </a:rPr>
              <a:t>How/often/vacation?</a:t>
            </a:r>
          </a:p>
          <a:p>
            <a:r>
              <a:rPr lang="en-US" sz="1600" dirty="0" smtClean="0">
                <a:latin typeface="Arial" pitchFamily="34" charset="0"/>
                <a:cs typeface="Arial" pitchFamily="34" charset="0"/>
              </a:rPr>
              <a:t>Favorite </a:t>
            </a:r>
            <a:r>
              <a:rPr lang="en-US" sz="1600" dirty="0">
                <a:latin typeface="Arial" pitchFamily="34" charset="0"/>
                <a:cs typeface="Arial" pitchFamily="34" charset="0"/>
              </a:rPr>
              <a:t>trip?</a:t>
            </a:r>
          </a:p>
          <a:p>
            <a:r>
              <a:rPr lang="en-US" sz="1600" dirty="0" smtClean="0">
                <a:latin typeface="Arial" pitchFamily="34" charset="0"/>
                <a:cs typeface="Arial" pitchFamily="34" charset="0"/>
              </a:rPr>
              <a:t>When</a:t>
            </a:r>
            <a:r>
              <a:rPr lang="en-US" sz="1600" dirty="0">
                <a:latin typeface="Arial" pitchFamily="34" charset="0"/>
                <a:cs typeface="Arial" pitchFamily="34" charset="0"/>
              </a:rPr>
              <a:t>/last vacation</a:t>
            </a:r>
            <a:r>
              <a:rPr lang="en-US" sz="1600" dirty="0" smtClean="0">
                <a:latin typeface="Arial" pitchFamily="34" charset="0"/>
                <a:cs typeface="Arial" pitchFamily="34" charset="0"/>
              </a:rPr>
              <a:t>?</a:t>
            </a:r>
            <a:endParaRPr lang="en-US" sz="1600" dirty="0">
              <a:latin typeface="Arial" pitchFamily="34" charset="0"/>
              <a:cs typeface="Arial" pitchFamily="34" charset="0"/>
            </a:endParaRPr>
          </a:p>
        </p:txBody>
      </p:sp>
      <p:grpSp>
        <p:nvGrpSpPr>
          <p:cNvPr id="16" name="Group 15"/>
          <p:cNvGrpSpPr/>
          <p:nvPr/>
        </p:nvGrpSpPr>
        <p:grpSpPr>
          <a:xfrm>
            <a:off x="5448644" y="2622552"/>
            <a:ext cx="1972800" cy="871042"/>
            <a:chOff x="2844799" y="2794795"/>
            <a:chExt cx="1972800" cy="871042"/>
          </a:xfrm>
          <a:solidFill>
            <a:srgbClr val="D0ECF3"/>
          </a:solidFill>
        </p:grpSpPr>
        <p:sp>
          <p:nvSpPr>
            <p:cNvPr id="17" name="TextBox 16"/>
            <p:cNvSpPr txBox="1"/>
            <p:nvPr/>
          </p:nvSpPr>
          <p:spPr>
            <a:xfrm flipH="1">
              <a:off x="2844799" y="3017837"/>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r>
                <a:rPr lang="en-US" sz="1600" u="dotted" dirty="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a:t>
              </a:r>
              <a:endParaRPr lang="en-US" sz="1600" u="dotted" dirty="0">
                <a:solidFill>
                  <a:srgbClr val="003359"/>
                </a:solidFill>
                <a:latin typeface="Arial" pitchFamily="34" charset="0"/>
                <a:cs typeface="Arial" pitchFamily="34" charset="0"/>
              </a:endParaRPr>
            </a:p>
          </p:txBody>
        </p:sp>
        <p:sp>
          <p:nvSpPr>
            <p:cNvPr id="18" name="Right Triangle 17"/>
            <p:cNvSpPr/>
            <p:nvPr/>
          </p:nvSpPr>
          <p:spPr>
            <a:xfrm>
              <a:off x="4481372" y="2794795"/>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19" name="Group 18"/>
          <p:cNvGrpSpPr/>
          <p:nvPr/>
        </p:nvGrpSpPr>
        <p:grpSpPr>
          <a:xfrm>
            <a:off x="2575420" y="2623726"/>
            <a:ext cx="1972800" cy="869868"/>
            <a:chOff x="2207564" y="2146682"/>
            <a:chExt cx="1972800" cy="869868"/>
          </a:xfrm>
        </p:grpSpPr>
        <p:sp>
          <p:nvSpPr>
            <p:cNvPr id="20" name="TextBox 19"/>
            <p:cNvSpPr txBox="1"/>
            <p:nvPr/>
          </p:nvSpPr>
          <p:spPr>
            <a:xfrm>
              <a:off x="2207564" y="2368550"/>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dirty="0">
                <a:solidFill>
                  <a:srgbClr val="003359"/>
                </a:solidFill>
                <a:latin typeface="Arial" pitchFamily="34" charset="0"/>
                <a:cs typeface="Arial" pitchFamily="34" charset="0"/>
              </a:endParaRPr>
            </a:p>
          </p:txBody>
        </p:sp>
        <p:sp>
          <p:nvSpPr>
            <p:cNvPr id="21" name="Right Triangle 20"/>
            <p:cNvSpPr/>
            <p:nvPr/>
          </p:nvSpPr>
          <p:spPr>
            <a:xfrm flipH="1">
              <a:off x="3990927" y="2146682"/>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2" name="Rectangle 21"/>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81927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6"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Encounter </a:t>
            </a:r>
            <a:r>
              <a:rPr lang="en-US" dirty="0" smtClean="0">
                <a:latin typeface="Arial" pitchFamily="34" charset="0"/>
                <a:cs typeface="Arial" pitchFamily="34" charset="0"/>
              </a:rPr>
              <a:t>23</a:t>
            </a:r>
            <a:endParaRPr lang="en-US" dirty="0">
              <a:latin typeface="Arial" pitchFamily="34" charset="0"/>
              <a:cs typeface="Arial" pitchFamily="34" charset="0"/>
            </a:endParaRPr>
          </a:p>
        </p:txBody>
      </p:sp>
      <p:sp>
        <p:nvSpPr>
          <p:cNvPr id="12" name="TextBox 11"/>
          <p:cNvSpPr txBox="1"/>
          <p:nvPr/>
        </p:nvSpPr>
        <p:spPr>
          <a:xfrm>
            <a:off x="6591300" y="107950"/>
            <a:ext cx="2197100" cy="246221"/>
          </a:xfrm>
          <a:prstGeom prst="rect">
            <a:avLst/>
          </a:prstGeom>
        </p:spPr>
        <p:txBody>
          <a:bodyPr wrap="square" lIns="0" tIns="0" rIns="0" bIns="0" rtlCol="0">
            <a:spAutoFit/>
          </a:bodyPr>
          <a:lstStyle/>
          <a:p>
            <a:pPr algn="r"/>
            <a:r>
              <a:rPr lang="en-US" sz="1600" dirty="0">
                <a:solidFill>
                  <a:srgbClr val="FFFFFF"/>
                </a:solidFill>
                <a:latin typeface="Arial" pitchFamily="34" charset="0"/>
                <a:cs typeface="Arial" pitchFamily="34" charset="0"/>
              </a:rPr>
              <a:t>Overall Feedback</a:t>
            </a:r>
            <a:endParaRPr lang="en-US" sz="1600" b="0" i="0" dirty="0">
              <a:solidFill>
                <a:srgbClr val="FFFFFF"/>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78305359"/>
              </p:ext>
            </p:extLst>
          </p:nvPr>
        </p:nvGraphicFramePr>
        <p:xfrm>
          <a:off x="361950" y="857250"/>
          <a:ext cx="8420104" cy="2161678"/>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36550">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dirty="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dirty="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dirty="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304188">
                <a:tc rowSpan="4">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2.1:</a:t>
                      </a:r>
                      <a:r>
                        <a:rPr kumimoji="0" lang="en-US" sz="1000" b="0" i="0" u="none" strike="noStrike" cap="none" normalizeH="0" baseline="0" dirty="0" smtClean="0">
                          <a:ln>
                            <a:noFill/>
                          </a:ln>
                          <a:solidFill>
                            <a:srgbClr val="003359"/>
                          </a:solidFill>
                          <a:effectLst/>
                          <a:latin typeface="Arial" pitchFamily="34" charset="0"/>
                          <a:cs typeface="Arial" pitchFamily="34" charset="0"/>
                        </a:rPr>
                        <a:t> Travel</a:t>
                      </a:r>
                      <a:endParaRPr lang="en-US" sz="1000" b="0" i="0" kern="1200" baseline="0" dirty="0">
                        <a:solidFill>
                          <a:srgbClr val="003359"/>
                        </a:solidFill>
                        <a:latin typeface="Arial" pitchFamily="34" charset="0"/>
                        <a:ea typeface="+mn-ea"/>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2.2:</a:t>
                      </a:r>
                      <a:r>
                        <a:rPr kumimoji="0" lang="en-US" sz="1000" b="0" i="0" u="none" strike="noStrike" cap="none" normalizeH="0" baseline="0" dirty="0" smtClean="0">
                          <a:ln>
                            <a:noFill/>
                          </a:ln>
                          <a:solidFill>
                            <a:srgbClr val="003359"/>
                          </a:solidFill>
                          <a:effectLst/>
                          <a:latin typeface="Arial" pitchFamily="34" charset="0"/>
                          <a:cs typeface="Arial" pitchFamily="34" charset="0"/>
                        </a:rPr>
                        <a:t> Transportation</a:t>
                      </a:r>
                      <a:endParaRPr lang="en-US" sz="1000" b="0" i="0" dirty="0">
                        <a:solidFill>
                          <a:srgbClr val="003359"/>
                        </a:solidFill>
                        <a:latin typeface="Arial"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3.1:</a:t>
                      </a:r>
                      <a:r>
                        <a:rPr kumimoji="0" lang="en-US" sz="1000" b="0" i="0" u="none" strike="noStrike" cap="none" normalizeH="0" baseline="0" dirty="0" smtClean="0">
                          <a:ln>
                            <a:noFill/>
                          </a:ln>
                          <a:solidFill>
                            <a:srgbClr val="003359"/>
                          </a:solidFill>
                          <a:effectLst/>
                          <a:latin typeface="Arial" pitchFamily="34" charset="0"/>
                          <a:cs typeface="Arial" pitchFamily="34" charset="0"/>
                        </a:rPr>
                        <a:t> Get on the Bus!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3.2:</a:t>
                      </a:r>
                      <a:r>
                        <a:rPr kumimoji="0" lang="en-US" sz="1000" b="0" i="0" u="none" strike="noStrike" cap="none" normalizeH="0" baseline="0" dirty="0" smtClean="0">
                          <a:ln>
                            <a:noFill/>
                          </a:ln>
                          <a:solidFill>
                            <a:srgbClr val="003359"/>
                          </a:solidFill>
                          <a:effectLst/>
                          <a:latin typeface="Arial" pitchFamily="34" charset="0"/>
                          <a:cs typeface="Arial" pitchFamily="34" charset="0"/>
                        </a:rPr>
                        <a:t> How Much Is It?</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a:t>
                      </a:r>
                      <a:r>
                        <a:rPr kumimoji="0" lang="en-GB" sz="1000" b="1" i="0" u="none" strike="noStrike" cap="none" normalizeH="0" baseline="0" dirty="0" smtClean="0">
                          <a:ln>
                            <a:noFill/>
                          </a:ln>
                          <a:solidFill>
                            <a:srgbClr val="003359"/>
                          </a:solidFill>
                          <a:effectLst/>
                          <a:latin typeface="Arial" pitchFamily="34" charset="0"/>
                          <a:cs typeface="Arial" pitchFamily="34" charset="0"/>
                        </a:rPr>
                        <a:t>4.1:</a:t>
                      </a:r>
                      <a:r>
                        <a:rPr kumimoji="0" lang="en-GB" sz="1000" b="0" i="0" u="none" strike="noStrike" cap="none" normalizeH="0" baseline="0" dirty="0" smtClean="0">
                          <a:ln>
                            <a:noFill/>
                          </a:ln>
                          <a:solidFill>
                            <a:srgbClr val="003359"/>
                          </a:solidFill>
                          <a:effectLst/>
                          <a:latin typeface="Arial" pitchFamily="34" charset="0"/>
                          <a:cs typeface="Arial" pitchFamily="34" charset="0"/>
                        </a:rPr>
                        <a:t> Booking a Tour</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a:t>
                      </a:r>
                      <a:r>
                        <a:rPr kumimoji="0" lang="en-GB" sz="1000" b="1" i="0" u="none" strike="noStrike" cap="none" normalizeH="0" baseline="0" dirty="0" smtClean="0">
                          <a:ln>
                            <a:noFill/>
                          </a:ln>
                          <a:solidFill>
                            <a:srgbClr val="003359"/>
                          </a:solidFill>
                          <a:effectLst/>
                          <a:latin typeface="Arial" pitchFamily="34" charset="0"/>
                          <a:cs typeface="Arial" pitchFamily="34" charset="0"/>
                        </a:rPr>
                        <a:t>4.2:</a:t>
                      </a:r>
                      <a:r>
                        <a:rPr kumimoji="0" lang="en-GB" sz="1000" b="0" i="0" u="none" strike="noStrike" cap="none" normalizeH="0" baseline="0" dirty="0" smtClean="0">
                          <a:ln>
                            <a:noFill/>
                          </a:ln>
                          <a:solidFill>
                            <a:srgbClr val="003359"/>
                          </a:solidFill>
                          <a:effectLst/>
                          <a:latin typeface="Arial" pitchFamily="34" charset="0"/>
                          <a:cs typeface="Arial" pitchFamily="34" charset="0"/>
                        </a:rPr>
                        <a:t> Asking for Directions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bl>
          </a:graphicData>
        </a:graphic>
      </p:graphicFrame>
      <p:sp>
        <p:nvSpPr>
          <p:cNvPr id="11" name="Vertical Text Placeholder 9"/>
          <p:cNvSpPr txBox="1">
            <a:spLocks/>
          </p:cNvSpPr>
          <p:nvPr/>
        </p:nvSpPr>
        <p:spPr>
          <a:xfrm rot="10800000">
            <a:off x="406400" y="1368424"/>
            <a:ext cx="247650" cy="1482481"/>
          </a:xfrm>
          <a:prstGeom prst="rect">
            <a:avLst/>
          </a:prstGeom>
        </p:spPr>
        <p:txBody>
          <a:bodyPr vert="eaVert" anchor="ctr" anchorCtr="0"/>
          <a:lstStyle>
            <a:lvl1pPr marL="0" indent="0" algn="ctr" defTabSz="457200" rtl="0" eaLnBrk="1" latinLnBrk="0" hangingPunct="1">
              <a:spcBef>
                <a:spcPct val="20000"/>
              </a:spcBef>
              <a:buFont typeface="Arial"/>
              <a:buNone/>
              <a:defRPr sz="1100" b="1" i="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latin typeface="Arial" pitchFamily="34" charset="0"/>
                <a:cs typeface="Arial" pitchFamily="34" charset="0"/>
              </a:rPr>
              <a:t>Student 1</a:t>
            </a:r>
            <a:endParaRPr lang="en-US" dirty="0">
              <a:latin typeface="Arial" pitchFamily="34" charset="0"/>
              <a:cs typeface="Arial" pitchFamily="34" charset="0"/>
            </a:endParaRPr>
          </a:p>
        </p:txBody>
      </p:sp>
      <p:sp>
        <p:nvSpPr>
          <p:cNvPr id="9" name="Rectangle 8"/>
          <p:cNvSpPr/>
          <p:nvPr/>
        </p:nvSpPr>
        <p:spPr>
          <a:xfrm>
            <a:off x="361950" y="3232150"/>
            <a:ext cx="8420100" cy="15480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0" name="TextBox 9"/>
          <p:cNvSpPr txBox="1"/>
          <p:nvPr/>
        </p:nvSpPr>
        <p:spPr>
          <a:xfrm>
            <a:off x="590550" y="336550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sp>
        <p:nvSpPr>
          <p:cNvPr id="13" name="Rectangle 12"/>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5636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6"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Encounter </a:t>
            </a:r>
            <a:r>
              <a:rPr lang="en-US" dirty="0" smtClean="0">
                <a:latin typeface="Arial" pitchFamily="34" charset="0"/>
                <a:cs typeface="Arial" pitchFamily="34" charset="0"/>
              </a:rPr>
              <a:t>23</a:t>
            </a:r>
            <a:endParaRPr lang="en-US" dirty="0">
              <a:latin typeface="Arial" pitchFamily="34" charset="0"/>
              <a:cs typeface="Arial" pitchFamily="34" charset="0"/>
            </a:endParaRPr>
          </a:p>
        </p:txBody>
      </p:sp>
      <p:sp>
        <p:nvSpPr>
          <p:cNvPr id="12" name="TextBox 11"/>
          <p:cNvSpPr txBox="1"/>
          <p:nvPr/>
        </p:nvSpPr>
        <p:spPr>
          <a:xfrm>
            <a:off x="6591300" y="107950"/>
            <a:ext cx="2197100" cy="246221"/>
          </a:xfrm>
          <a:prstGeom prst="rect">
            <a:avLst/>
          </a:prstGeom>
        </p:spPr>
        <p:txBody>
          <a:bodyPr wrap="square" lIns="0" tIns="0" rIns="0" bIns="0" rtlCol="0">
            <a:spAutoFit/>
          </a:bodyPr>
          <a:lstStyle/>
          <a:p>
            <a:pPr algn="r"/>
            <a:r>
              <a:rPr lang="en-US" sz="1600" dirty="0">
                <a:solidFill>
                  <a:srgbClr val="FFFFFF"/>
                </a:solidFill>
                <a:latin typeface="Arial" pitchFamily="34" charset="0"/>
                <a:cs typeface="Arial" pitchFamily="34" charset="0"/>
              </a:rPr>
              <a:t>Overall Feedback</a:t>
            </a:r>
            <a:endParaRPr lang="en-US" sz="1600" b="0" i="0" dirty="0">
              <a:solidFill>
                <a:srgbClr val="FFFFFF"/>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595088294"/>
              </p:ext>
            </p:extLst>
          </p:nvPr>
        </p:nvGraphicFramePr>
        <p:xfrm>
          <a:off x="361950" y="857250"/>
          <a:ext cx="8420104" cy="2161678"/>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36550">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dirty="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dirty="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dirty="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304188">
                <a:tc rowSpan="4">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2.1:</a:t>
                      </a:r>
                      <a:r>
                        <a:rPr kumimoji="0" lang="en-US" sz="1000" b="0" i="0" u="none" strike="noStrike" cap="none" normalizeH="0" baseline="0" dirty="0" smtClean="0">
                          <a:ln>
                            <a:noFill/>
                          </a:ln>
                          <a:solidFill>
                            <a:srgbClr val="003359"/>
                          </a:solidFill>
                          <a:effectLst/>
                          <a:latin typeface="Arial" pitchFamily="34" charset="0"/>
                          <a:cs typeface="Arial" pitchFamily="34" charset="0"/>
                        </a:rPr>
                        <a:t> Travel</a:t>
                      </a:r>
                      <a:endParaRPr lang="en-US" sz="1000" b="0" i="0" kern="1200" baseline="0" dirty="0">
                        <a:solidFill>
                          <a:srgbClr val="003359"/>
                        </a:solidFill>
                        <a:latin typeface="Arial" pitchFamily="34" charset="0"/>
                        <a:ea typeface="+mn-ea"/>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2.2:</a:t>
                      </a:r>
                      <a:r>
                        <a:rPr kumimoji="0" lang="en-US" sz="1000" b="0" i="0" u="none" strike="noStrike" cap="none" normalizeH="0" baseline="0" dirty="0" smtClean="0">
                          <a:ln>
                            <a:noFill/>
                          </a:ln>
                          <a:solidFill>
                            <a:srgbClr val="003359"/>
                          </a:solidFill>
                          <a:effectLst/>
                          <a:latin typeface="Arial" pitchFamily="34" charset="0"/>
                          <a:cs typeface="Arial" pitchFamily="34" charset="0"/>
                        </a:rPr>
                        <a:t> Transportation</a:t>
                      </a:r>
                      <a:endParaRPr lang="en-US" sz="1000" b="0" i="0" dirty="0">
                        <a:solidFill>
                          <a:srgbClr val="003359"/>
                        </a:solidFill>
                        <a:latin typeface="Arial"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3.1:</a:t>
                      </a:r>
                      <a:r>
                        <a:rPr kumimoji="0" lang="en-US" sz="1000" b="0" i="0" u="none" strike="noStrike" cap="none" normalizeH="0" baseline="0" dirty="0" smtClean="0">
                          <a:ln>
                            <a:noFill/>
                          </a:ln>
                          <a:solidFill>
                            <a:srgbClr val="003359"/>
                          </a:solidFill>
                          <a:effectLst/>
                          <a:latin typeface="Arial" pitchFamily="34" charset="0"/>
                          <a:cs typeface="Arial" pitchFamily="34" charset="0"/>
                        </a:rPr>
                        <a:t> Get on the Bus!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3.2:</a:t>
                      </a:r>
                      <a:r>
                        <a:rPr kumimoji="0" lang="en-US" sz="1000" b="0" i="0" u="none" strike="noStrike" cap="none" normalizeH="0" baseline="0" dirty="0" smtClean="0">
                          <a:ln>
                            <a:noFill/>
                          </a:ln>
                          <a:solidFill>
                            <a:srgbClr val="003359"/>
                          </a:solidFill>
                          <a:effectLst/>
                          <a:latin typeface="Arial" pitchFamily="34" charset="0"/>
                          <a:cs typeface="Arial" pitchFamily="34" charset="0"/>
                        </a:rPr>
                        <a:t> How Much Is It?</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a:t>
                      </a:r>
                      <a:r>
                        <a:rPr kumimoji="0" lang="en-GB" sz="1000" b="1" i="0" u="none" strike="noStrike" cap="none" normalizeH="0" baseline="0" dirty="0" smtClean="0">
                          <a:ln>
                            <a:noFill/>
                          </a:ln>
                          <a:solidFill>
                            <a:srgbClr val="003359"/>
                          </a:solidFill>
                          <a:effectLst/>
                          <a:latin typeface="Arial" pitchFamily="34" charset="0"/>
                          <a:cs typeface="Arial" pitchFamily="34" charset="0"/>
                        </a:rPr>
                        <a:t>4.1:</a:t>
                      </a:r>
                      <a:r>
                        <a:rPr kumimoji="0" lang="en-GB" sz="1000" b="0" i="0" u="none" strike="noStrike" cap="none" normalizeH="0" baseline="0" dirty="0" smtClean="0">
                          <a:ln>
                            <a:noFill/>
                          </a:ln>
                          <a:solidFill>
                            <a:srgbClr val="003359"/>
                          </a:solidFill>
                          <a:effectLst/>
                          <a:latin typeface="Arial" pitchFamily="34" charset="0"/>
                          <a:cs typeface="Arial" pitchFamily="34" charset="0"/>
                        </a:rPr>
                        <a:t> Booking a Tour</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a:t>
                      </a:r>
                      <a:r>
                        <a:rPr kumimoji="0" lang="en-GB" sz="1000" b="1" i="0" u="none" strike="noStrike" cap="none" normalizeH="0" baseline="0" dirty="0" smtClean="0">
                          <a:ln>
                            <a:noFill/>
                          </a:ln>
                          <a:solidFill>
                            <a:srgbClr val="003359"/>
                          </a:solidFill>
                          <a:effectLst/>
                          <a:latin typeface="Arial" pitchFamily="34" charset="0"/>
                          <a:cs typeface="Arial" pitchFamily="34" charset="0"/>
                        </a:rPr>
                        <a:t>4.2:</a:t>
                      </a:r>
                      <a:r>
                        <a:rPr kumimoji="0" lang="en-GB" sz="1000" b="0" i="0" u="none" strike="noStrike" cap="none" normalizeH="0" baseline="0" dirty="0" smtClean="0">
                          <a:ln>
                            <a:noFill/>
                          </a:ln>
                          <a:solidFill>
                            <a:srgbClr val="003359"/>
                          </a:solidFill>
                          <a:effectLst/>
                          <a:latin typeface="Arial" pitchFamily="34" charset="0"/>
                          <a:cs typeface="Arial" pitchFamily="34" charset="0"/>
                        </a:rPr>
                        <a:t> Asking for Directions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bl>
          </a:graphicData>
        </a:graphic>
      </p:graphicFrame>
      <p:sp>
        <p:nvSpPr>
          <p:cNvPr id="11" name="Vertical Text Placeholder 9"/>
          <p:cNvSpPr txBox="1">
            <a:spLocks/>
          </p:cNvSpPr>
          <p:nvPr/>
        </p:nvSpPr>
        <p:spPr>
          <a:xfrm rot="10800000">
            <a:off x="406400" y="1368424"/>
            <a:ext cx="247650" cy="1482481"/>
          </a:xfrm>
          <a:prstGeom prst="rect">
            <a:avLst/>
          </a:prstGeom>
        </p:spPr>
        <p:txBody>
          <a:bodyPr vert="eaVert" anchor="ctr" anchorCtr="0"/>
          <a:lstStyle>
            <a:lvl1pPr marL="0" indent="0" algn="ctr" defTabSz="457200" rtl="0" eaLnBrk="1" latinLnBrk="0" hangingPunct="1">
              <a:spcBef>
                <a:spcPct val="20000"/>
              </a:spcBef>
              <a:buFont typeface="Arial"/>
              <a:buNone/>
              <a:defRPr sz="1100" b="1" i="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latin typeface="Arial" pitchFamily="34" charset="0"/>
                <a:cs typeface="Arial" pitchFamily="34" charset="0"/>
              </a:rPr>
              <a:t>Student </a:t>
            </a:r>
            <a:r>
              <a:rPr lang="en-GB" dirty="0" smtClean="0">
                <a:latin typeface="Arial" pitchFamily="34" charset="0"/>
                <a:cs typeface="Arial" pitchFamily="34" charset="0"/>
              </a:rPr>
              <a:t>2</a:t>
            </a:r>
            <a:endParaRPr lang="en-US" dirty="0">
              <a:latin typeface="Arial" pitchFamily="34" charset="0"/>
              <a:cs typeface="Arial" pitchFamily="34" charset="0"/>
            </a:endParaRPr>
          </a:p>
        </p:txBody>
      </p:sp>
      <p:sp>
        <p:nvSpPr>
          <p:cNvPr id="9" name="Rectangle 8"/>
          <p:cNvSpPr/>
          <p:nvPr/>
        </p:nvSpPr>
        <p:spPr>
          <a:xfrm>
            <a:off x="361950" y="3232150"/>
            <a:ext cx="8420100" cy="15480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0" name="TextBox 9"/>
          <p:cNvSpPr txBox="1"/>
          <p:nvPr/>
        </p:nvSpPr>
        <p:spPr>
          <a:xfrm>
            <a:off x="590550" y="336550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sp>
        <p:nvSpPr>
          <p:cNvPr id="13" name="Rectangle 12"/>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23487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6"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Encounter </a:t>
            </a:r>
            <a:r>
              <a:rPr lang="en-US" dirty="0" smtClean="0">
                <a:latin typeface="Arial" pitchFamily="34" charset="0"/>
                <a:cs typeface="Arial" pitchFamily="34" charset="0"/>
              </a:rPr>
              <a:t>23</a:t>
            </a:r>
            <a:endParaRPr lang="en-US" dirty="0">
              <a:latin typeface="Arial" pitchFamily="34" charset="0"/>
              <a:cs typeface="Arial" pitchFamily="34" charset="0"/>
            </a:endParaRPr>
          </a:p>
        </p:txBody>
      </p:sp>
      <p:sp>
        <p:nvSpPr>
          <p:cNvPr id="12" name="TextBox 11"/>
          <p:cNvSpPr txBox="1"/>
          <p:nvPr/>
        </p:nvSpPr>
        <p:spPr>
          <a:xfrm>
            <a:off x="6591300" y="107950"/>
            <a:ext cx="2197100" cy="246221"/>
          </a:xfrm>
          <a:prstGeom prst="rect">
            <a:avLst/>
          </a:prstGeom>
        </p:spPr>
        <p:txBody>
          <a:bodyPr wrap="square" lIns="0" tIns="0" rIns="0" bIns="0" rtlCol="0">
            <a:spAutoFit/>
          </a:bodyPr>
          <a:lstStyle/>
          <a:p>
            <a:pPr algn="r"/>
            <a:r>
              <a:rPr lang="en-US" sz="1600" dirty="0">
                <a:solidFill>
                  <a:srgbClr val="FFFFFF"/>
                </a:solidFill>
                <a:latin typeface="Arial" pitchFamily="34" charset="0"/>
                <a:cs typeface="Arial" pitchFamily="34" charset="0"/>
              </a:rPr>
              <a:t>Overall Feedback</a:t>
            </a:r>
            <a:endParaRPr lang="en-US" sz="1600" b="0" i="0" dirty="0">
              <a:solidFill>
                <a:srgbClr val="FFFFFF"/>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039449637"/>
              </p:ext>
            </p:extLst>
          </p:nvPr>
        </p:nvGraphicFramePr>
        <p:xfrm>
          <a:off x="361950" y="857250"/>
          <a:ext cx="8420104" cy="2161678"/>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36550">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dirty="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dirty="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dirty="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304188">
                <a:tc rowSpan="4">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2.1:</a:t>
                      </a:r>
                      <a:r>
                        <a:rPr kumimoji="0" lang="en-US" sz="1000" b="0" i="0" u="none" strike="noStrike" cap="none" normalizeH="0" baseline="0" dirty="0" smtClean="0">
                          <a:ln>
                            <a:noFill/>
                          </a:ln>
                          <a:solidFill>
                            <a:srgbClr val="003359"/>
                          </a:solidFill>
                          <a:effectLst/>
                          <a:latin typeface="Arial" pitchFamily="34" charset="0"/>
                          <a:cs typeface="Arial" pitchFamily="34" charset="0"/>
                        </a:rPr>
                        <a:t> Travel</a:t>
                      </a:r>
                      <a:endParaRPr lang="en-US" sz="1000" b="0" i="0" kern="1200" baseline="0" dirty="0">
                        <a:solidFill>
                          <a:srgbClr val="003359"/>
                        </a:solidFill>
                        <a:latin typeface="Arial" pitchFamily="34" charset="0"/>
                        <a:ea typeface="+mn-ea"/>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2.2:</a:t>
                      </a:r>
                      <a:r>
                        <a:rPr kumimoji="0" lang="en-US" sz="1000" b="0" i="0" u="none" strike="noStrike" cap="none" normalizeH="0" baseline="0" dirty="0" smtClean="0">
                          <a:ln>
                            <a:noFill/>
                          </a:ln>
                          <a:solidFill>
                            <a:srgbClr val="003359"/>
                          </a:solidFill>
                          <a:effectLst/>
                          <a:latin typeface="Arial" pitchFamily="34" charset="0"/>
                          <a:cs typeface="Arial" pitchFamily="34" charset="0"/>
                        </a:rPr>
                        <a:t> Transportation</a:t>
                      </a:r>
                      <a:endParaRPr lang="en-US" sz="1000" b="0" i="0" dirty="0">
                        <a:solidFill>
                          <a:srgbClr val="003359"/>
                        </a:solidFill>
                        <a:latin typeface="Arial"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3.1:</a:t>
                      </a:r>
                      <a:r>
                        <a:rPr kumimoji="0" lang="en-US" sz="1000" b="0" i="0" u="none" strike="noStrike" cap="none" normalizeH="0" baseline="0" dirty="0" smtClean="0">
                          <a:ln>
                            <a:noFill/>
                          </a:ln>
                          <a:solidFill>
                            <a:srgbClr val="003359"/>
                          </a:solidFill>
                          <a:effectLst/>
                          <a:latin typeface="Arial" pitchFamily="34" charset="0"/>
                          <a:cs typeface="Arial" pitchFamily="34" charset="0"/>
                        </a:rPr>
                        <a:t> Get on the Bus!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3.2:</a:t>
                      </a:r>
                      <a:r>
                        <a:rPr kumimoji="0" lang="en-US" sz="1000" b="0" i="0" u="none" strike="noStrike" cap="none" normalizeH="0" baseline="0" dirty="0" smtClean="0">
                          <a:ln>
                            <a:noFill/>
                          </a:ln>
                          <a:solidFill>
                            <a:srgbClr val="003359"/>
                          </a:solidFill>
                          <a:effectLst/>
                          <a:latin typeface="Arial" pitchFamily="34" charset="0"/>
                          <a:cs typeface="Arial" pitchFamily="34" charset="0"/>
                        </a:rPr>
                        <a:t> How Much Is It?</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a:t>
                      </a:r>
                      <a:r>
                        <a:rPr kumimoji="0" lang="en-GB" sz="1000" b="1" i="0" u="none" strike="noStrike" cap="none" normalizeH="0" baseline="0" dirty="0" smtClean="0">
                          <a:ln>
                            <a:noFill/>
                          </a:ln>
                          <a:solidFill>
                            <a:srgbClr val="003359"/>
                          </a:solidFill>
                          <a:effectLst/>
                          <a:latin typeface="Arial" pitchFamily="34" charset="0"/>
                          <a:cs typeface="Arial" pitchFamily="34" charset="0"/>
                        </a:rPr>
                        <a:t>4.1:</a:t>
                      </a:r>
                      <a:r>
                        <a:rPr kumimoji="0" lang="en-GB" sz="1000" b="0" i="0" u="none" strike="noStrike" cap="none" normalizeH="0" baseline="0" dirty="0" smtClean="0">
                          <a:ln>
                            <a:noFill/>
                          </a:ln>
                          <a:solidFill>
                            <a:srgbClr val="003359"/>
                          </a:solidFill>
                          <a:effectLst/>
                          <a:latin typeface="Arial" pitchFamily="34" charset="0"/>
                          <a:cs typeface="Arial" pitchFamily="34" charset="0"/>
                        </a:rPr>
                        <a:t> Booking a Tour</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a:t>
                      </a:r>
                      <a:r>
                        <a:rPr kumimoji="0" lang="en-GB" sz="1000" b="1" i="0" u="none" strike="noStrike" cap="none" normalizeH="0" baseline="0" dirty="0" smtClean="0">
                          <a:ln>
                            <a:noFill/>
                          </a:ln>
                          <a:solidFill>
                            <a:srgbClr val="003359"/>
                          </a:solidFill>
                          <a:effectLst/>
                          <a:latin typeface="Arial" pitchFamily="34" charset="0"/>
                          <a:cs typeface="Arial" pitchFamily="34" charset="0"/>
                        </a:rPr>
                        <a:t>4.2:</a:t>
                      </a:r>
                      <a:r>
                        <a:rPr kumimoji="0" lang="en-GB" sz="1000" b="0" i="0" u="none" strike="noStrike" cap="none" normalizeH="0" baseline="0" dirty="0" smtClean="0">
                          <a:ln>
                            <a:noFill/>
                          </a:ln>
                          <a:solidFill>
                            <a:srgbClr val="003359"/>
                          </a:solidFill>
                          <a:effectLst/>
                          <a:latin typeface="Arial" pitchFamily="34" charset="0"/>
                          <a:cs typeface="Arial" pitchFamily="34" charset="0"/>
                        </a:rPr>
                        <a:t> Asking for Directions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bl>
          </a:graphicData>
        </a:graphic>
      </p:graphicFrame>
      <p:sp>
        <p:nvSpPr>
          <p:cNvPr id="11" name="Vertical Text Placeholder 9"/>
          <p:cNvSpPr txBox="1">
            <a:spLocks/>
          </p:cNvSpPr>
          <p:nvPr/>
        </p:nvSpPr>
        <p:spPr>
          <a:xfrm rot="10800000">
            <a:off x="406400" y="1368424"/>
            <a:ext cx="247650" cy="1482481"/>
          </a:xfrm>
          <a:prstGeom prst="rect">
            <a:avLst/>
          </a:prstGeom>
        </p:spPr>
        <p:txBody>
          <a:bodyPr vert="eaVert" anchor="ctr" anchorCtr="0"/>
          <a:lstStyle>
            <a:lvl1pPr marL="0" indent="0" algn="ctr" defTabSz="457200" rtl="0" eaLnBrk="1" latinLnBrk="0" hangingPunct="1">
              <a:spcBef>
                <a:spcPct val="20000"/>
              </a:spcBef>
              <a:buFont typeface="Arial"/>
              <a:buNone/>
              <a:defRPr sz="1100" b="1" i="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latin typeface="Arial" pitchFamily="34" charset="0"/>
                <a:cs typeface="Arial" pitchFamily="34" charset="0"/>
              </a:rPr>
              <a:t>Student </a:t>
            </a:r>
            <a:r>
              <a:rPr lang="en-GB" dirty="0" smtClean="0">
                <a:latin typeface="Arial" pitchFamily="34" charset="0"/>
                <a:cs typeface="Arial" pitchFamily="34" charset="0"/>
              </a:rPr>
              <a:t>3</a:t>
            </a:r>
            <a:endParaRPr lang="en-US" dirty="0">
              <a:latin typeface="Arial" pitchFamily="34" charset="0"/>
              <a:cs typeface="Arial" pitchFamily="34" charset="0"/>
            </a:endParaRPr>
          </a:p>
        </p:txBody>
      </p:sp>
      <p:sp>
        <p:nvSpPr>
          <p:cNvPr id="9" name="Rectangle 8"/>
          <p:cNvSpPr/>
          <p:nvPr/>
        </p:nvSpPr>
        <p:spPr>
          <a:xfrm>
            <a:off x="361950" y="3232150"/>
            <a:ext cx="8420100" cy="15480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0" name="TextBox 9"/>
          <p:cNvSpPr txBox="1"/>
          <p:nvPr/>
        </p:nvSpPr>
        <p:spPr>
          <a:xfrm>
            <a:off x="590550" y="336550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sp>
        <p:nvSpPr>
          <p:cNvPr id="13" name="Rectangle 12"/>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23487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6"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Encounter </a:t>
            </a:r>
            <a:r>
              <a:rPr lang="en-US" dirty="0" smtClean="0">
                <a:latin typeface="Arial" pitchFamily="34" charset="0"/>
                <a:cs typeface="Arial" pitchFamily="34" charset="0"/>
              </a:rPr>
              <a:t>23</a:t>
            </a:r>
            <a:endParaRPr lang="en-US" dirty="0">
              <a:latin typeface="Arial" pitchFamily="34" charset="0"/>
              <a:cs typeface="Arial" pitchFamily="34" charset="0"/>
            </a:endParaRPr>
          </a:p>
        </p:txBody>
      </p:sp>
      <p:sp>
        <p:nvSpPr>
          <p:cNvPr id="12" name="TextBox 11"/>
          <p:cNvSpPr txBox="1"/>
          <p:nvPr/>
        </p:nvSpPr>
        <p:spPr>
          <a:xfrm>
            <a:off x="6591300" y="107950"/>
            <a:ext cx="2197100" cy="246221"/>
          </a:xfrm>
          <a:prstGeom prst="rect">
            <a:avLst/>
          </a:prstGeom>
        </p:spPr>
        <p:txBody>
          <a:bodyPr wrap="square" lIns="0" tIns="0" rIns="0" bIns="0" rtlCol="0">
            <a:spAutoFit/>
          </a:bodyPr>
          <a:lstStyle/>
          <a:p>
            <a:pPr algn="r"/>
            <a:r>
              <a:rPr lang="en-US" sz="1600" dirty="0">
                <a:solidFill>
                  <a:srgbClr val="FFFFFF"/>
                </a:solidFill>
                <a:latin typeface="Arial" pitchFamily="34" charset="0"/>
                <a:cs typeface="Arial" pitchFamily="34" charset="0"/>
              </a:rPr>
              <a:t>Overall Feedback</a:t>
            </a:r>
            <a:endParaRPr lang="en-US" sz="1600" b="0" i="0" dirty="0">
              <a:solidFill>
                <a:srgbClr val="FFFFFF"/>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366178404"/>
              </p:ext>
            </p:extLst>
          </p:nvPr>
        </p:nvGraphicFramePr>
        <p:xfrm>
          <a:off x="361950" y="857250"/>
          <a:ext cx="8420104" cy="2161678"/>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36550">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dirty="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dirty="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dirty="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304188">
                <a:tc rowSpan="4">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2.1:</a:t>
                      </a:r>
                      <a:r>
                        <a:rPr kumimoji="0" lang="en-US" sz="1000" b="0" i="0" u="none" strike="noStrike" cap="none" normalizeH="0" baseline="0" dirty="0" smtClean="0">
                          <a:ln>
                            <a:noFill/>
                          </a:ln>
                          <a:solidFill>
                            <a:srgbClr val="003359"/>
                          </a:solidFill>
                          <a:effectLst/>
                          <a:latin typeface="Arial" pitchFamily="34" charset="0"/>
                          <a:cs typeface="Arial" pitchFamily="34" charset="0"/>
                        </a:rPr>
                        <a:t> Travel</a:t>
                      </a:r>
                      <a:endParaRPr lang="en-US" sz="1000" b="0" i="0" kern="1200" baseline="0" dirty="0">
                        <a:solidFill>
                          <a:srgbClr val="003359"/>
                        </a:solidFill>
                        <a:latin typeface="Arial" pitchFamily="34" charset="0"/>
                        <a:ea typeface="+mn-ea"/>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2.2:</a:t>
                      </a:r>
                      <a:r>
                        <a:rPr kumimoji="0" lang="en-US" sz="1000" b="0" i="0" u="none" strike="noStrike" cap="none" normalizeH="0" baseline="0" dirty="0" smtClean="0">
                          <a:ln>
                            <a:noFill/>
                          </a:ln>
                          <a:solidFill>
                            <a:srgbClr val="003359"/>
                          </a:solidFill>
                          <a:effectLst/>
                          <a:latin typeface="Arial" pitchFamily="34" charset="0"/>
                          <a:cs typeface="Arial" pitchFamily="34" charset="0"/>
                        </a:rPr>
                        <a:t> Transportation</a:t>
                      </a:r>
                      <a:endParaRPr lang="en-US" sz="1000" b="0" i="0" dirty="0">
                        <a:solidFill>
                          <a:srgbClr val="003359"/>
                        </a:solidFill>
                        <a:latin typeface="Arial"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3.1:</a:t>
                      </a:r>
                      <a:r>
                        <a:rPr kumimoji="0" lang="en-US" sz="1000" b="0" i="0" u="none" strike="noStrike" cap="none" normalizeH="0" baseline="0" dirty="0" smtClean="0">
                          <a:ln>
                            <a:noFill/>
                          </a:ln>
                          <a:solidFill>
                            <a:srgbClr val="003359"/>
                          </a:solidFill>
                          <a:effectLst/>
                          <a:latin typeface="Arial" pitchFamily="34" charset="0"/>
                          <a:cs typeface="Arial" pitchFamily="34" charset="0"/>
                        </a:rPr>
                        <a:t> Get on the Bus!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3.2:</a:t>
                      </a:r>
                      <a:r>
                        <a:rPr kumimoji="0" lang="en-US" sz="1000" b="0" i="0" u="none" strike="noStrike" cap="none" normalizeH="0" baseline="0" dirty="0" smtClean="0">
                          <a:ln>
                            <a:noFill/>
                          </a:ln>
                          <a:solidFill>
                            <a:srgbClr val="003359"/>
                          </a:solidFill>
                          <a:effectLst/>
                          <a:latin typeface="Arial" pitchFamily="34" charset="0"/>
                          <a:cs typeface="Arial" pitchFamily="34" charset="0"/>
                        </a:rPr>
                        <a:t> How Much Is It?</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a:t>
                      </a:r>
                      <a:r>
                        <a:rPr kumimoji="0" lang="en-GB" sz="1000" b="1" i="0" u="none" strike="noStrike" cap="none" normalizeH="0" baseline="0" dirty="0" smtClean="0">
                          <a:ln>
                            <a:noFill/>
                          </a:ln>
                          <a:solidFill>
                            <a:srgbClr val="003359"/>
                          </a:solidFill>
                          <a:effectLst/>
                          <a:latin typeface="Arial" pitchFamily="34" charset="0"/>
                          <a:cs typeface="Arial" pitchFamily="34" charset="0"/>
                        </a:rPr>
                        <a:t>4.1:</a:t>
                      </a:r>
                      <a:r>
                        <a:rPr kumimoji="0" lang="en-GB" sz="1000" b="0" i="0" u="none" strike="noStrike" cap="none" normalizeH="0" baseline="0" dirty="0" smtClean="0">
                          <a:ln>
                            <a:noFill/>
                          </a:ln>
                          <a:solidFill>
                            <a:srgbClr val="003359"/>
                          </a:solidFill>
                          <a:effectLst/>
                          <a:latin typeface="Arial" pitchFamily="34" charset="0"/>
                          <a:cs typeface="Arial" pitchFamily="34" charset="0"/>
                        </a:rPr>
                        <a:t> Booking a Tour</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a:t>
                      </a:r>
                      <a:r>
                        <a:rPr kumimoji="0" lang="en-GB" sz="1000" b="1" i="0" u="none" strike="noStrike" cap="none" normalizeH="0" baseline="0" dirty="0" smtClean="0">
                          <a:ln>
                            <a:noFill/>
                          </a:ln>
                          <a:solidFill>
                            <a:srgbClr val="003359"/>
                          </a:solidFill>
                          <a:effectLst/>
                          <a:latin typeface="Arial" pitchFamily="34" charset="0"/>
                          <a:cs typeface="Arial" pitchFamily="34" charset="0"/>
                        </a:rPr>
                        <a:t>4.2:</a:t>
                      </a:r>
                      <a:r>
                        <a:rPr kumimoji="0" lang="en-GB" sz="1000" b="0" i="0" u="none" strike="noStrike" cap="none" normalizeH="0" baseline="0" dirty="0" smtClean="0">
                          <a:ln>
                            <a:noFill/>
                          </a:ln>
                          <a:solidFill>
                            <a:srgbClr val="003359"/>
                          </a:solidFill>
                          <a:effectLst/>
                          <a:latin typeface="Arial" pitchFamily="34" charset="0"/>
                          <a:cs typeface="Arial" pitchFamily="34" charset="0"/>
                        </a:rPr>
                        <a:t> Asking for Directions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bl>
          </a:graphicData>
        </a:graphic>
      </p:graphicFrame>
      <p:sp>
        <p:nvSpPr>
          <p:cNvPr id="11" name="Vertical Text Placeholder 9"/>
          <p:cNvSpPr txBox="1">
            <a:spLocks/>
          </p:cNvSpPr>
          <p:nvPr/>
        </p:nvSpPr>
        <p:spPr>
          <a:xfrm rot="10800000">
            <a:off x="406400" y="1368424"/>
            <a:ext cx="247650" cy="1482481"/>
          </a:xfrm>
          <a:prstGeom prst="rect">
            <a:avLst/>
          </a:prstGeom>
        </p:spPr>
        <p:txBody>
          <a:bodyPr vert="eaVert" anchor="ctr" anchorCtr="0"/>
          <a:lstStyle>
            <a:lvl1pPr marL="0" indent="0" algn="ctr" defTabSz="457200" rtl="0" eaLnBrk="1" latinLnBrk="0" hangingPunct="1">
              <a:spcBef>
                <a:spcPct val="20000"/>
              </a:spcBef>
              <a:buFont typeface="Arial"/>
              <a:buNone/>
              <a:defRPr sz="1100" b="1" i="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latin typeface="Arial" pitchFamily="34" charset="0"/>
                <a:cs typeface="Arial" pitchFamily="34" charset="0"/>
              </a:rPr>
              <a:t>Student </a:t>
            </a:r>
            <a:r>
              <a:rPr lang="en-GB" dirty="0" smtClean="0">
                <a:latin typeface="Arial" pitchFamily="34" charset="0"/>
                <a:cs typeface="Arial" pitchFamily="34" charset="0"/>
              </a:rPr>
              <a:t>4</a:t>
            </a:r>
            <a:endParaRPr lang="en-US" dirty="0">
              <a:latin typeface="Arial" pitchFamily="34" charset="0"/>
              <a:cs typeface="Arial" pitchFamily="34" charset="0"/>
            </a:endParaRPr>
          </a:p>
        </p:txBody>
      </p:sp>
      <p:sp>
        <p:nvSpPr>
          <p:cNvPr id="9" name="Rectangle 8"/>
          <p:cNvSpPr/>
          <p:nvPr/>
        </p:nvSpPr>
        <p:spPr>
          <a:xfrm>
            <a:off x="361950" y="3232150"/>
            <a:ext cx="8420100" cy="15480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0" name="TextBox 9"/>
          <p:cNvSpPr txBox="1"/>
          <p:nvPr/>
        </p:nvSpPr>
        <p:spPr>
          <a:xfrm>
            <a:off x="590550" y="336550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sp>
        <p:nvSpPr>
          <p:cNvPr id="13" name="Rectangle 12"/>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23487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5.0: </a:t>
            </a:r>
            <a:r>
              <a:rPr lang="en-US" dirty="0" smtClean="0">
                <a:latin typeface="Arial" pitchFamily="34" charset="0"/>
                <a:cs typeface="Arial" pitchFamily="34" charset="0"/>
              </a:rPr>
              <a:t>Wrap-Up</a:t>
            </a:r>
            <a:endParaRPr lang="en-US" dirty="0">
              <a:latin typeface="Arial" pitchFamily="34" charset="0"/>
              <a:cs typeface="Arial" pitchFamily="34" charset="0"/>
            </a:endParaRPr>
          </a:p>
        </p:txBody>
      </p:sp>
      <p:pic>
        <p:nvPicPr>
          <p:cNvPr id="21" name="Picture 20"/>
          <p:cNvPicPr>
            <a:picLocks noChangeAspect="1"/>
          </p:cNvPicPr>
          <p:nvPr/>
        </p:nvPicPr>
        <p:blipFill rotWithShape="1">
          <a:blip r:embed="rId3" cstate="screen">
            <a:extLst>
              <a:ext uri="{28A0092B-C50C-407E-A947-70E740481C1C}">
                <a14:useLocalDpi xmlns:a14="http://schemas.microsoft.com/office/drawing/2010/main"/>
              </a:ext>
            </a:extLst>
          </a:blip>
          <a:srcRect l="5904"/>
          <a:stretch/>
        </p:blipFill>
        <p:spPr>
          <a:xfrm>
            <a:off x="1781175" y="837702"/>
            <a:ext cx="5565724" cy="3945207"/>
          </a:xfrm>
          <a:prstGeom prst="rect">
            <a:avLst/>
          </a:prstGeom>
        </p:spPr>
      </p:pic>
      <p:grpSp>
        <p:nvGrpSpPr>
          <p:cNvPr id="9" name="Group 8"/>
          <p:cNvGrpSpPr/>
          <p:nvPr/>
        </p:nvGrpSpPr>
        <p:grpSpPr>
          <a:xfrm flipH="1">
            <a:off x="439626" y="3339257"/>
            <a:ext cx="5210050" cy="1149166"/>
            <a:chOff x="1033698" y="4304457"/>
            <a:chExt cx="5210050" cy="1149166"/>
          </a:xfrm>
        </p:grpSpPr>
        <p:sp>
          <p:nvSpPr>
            <p:cNvPr id="13" name="TextBox 12"/>
            <p:cNvSpPr txBox="1"/>
            <p:nvPr/>
          </p:nvSpPr>
          <p:spPr>
            <a:xfrm flipH="1">
              <a:off x="1033698" y="4524823"/>
              <a:ext cx="5210050" cy="9288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Your friend from London is coming to visit your city for only one day. Where do you want to take him or her? What foods can he or she try? What are fun things to do?</a:t>
              </a:r>
            </a:p>
          </p:txBody>
        </p:sp>
        <p:sp>
          <p:nvSpPr>
            <p:cNvPr id="14" name="Right Triangle 13"/>
            <p:cNvSpPr/>
            <p:nvPr/>
          </p:nvSpPr>
          <p:spPr>
            <a:xfrm rot="16200000">
              <a:off x="2960681" y="4304457"/>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15" name="Group 14"/>
          <p:cNvGrpSpPr/>
          <p:nvPr/>
        </p:nvGrpSpPr>
        <p:grpSpPr>
          <a:xfrm flipH="1">
            <a:off x="6508781" y="930639"/>
            <a:ext cx="2196606" cy="648000"/>
            <a:chOff x="2364250" y="1825625"/>
            <a:chExt cx="2196606" cy="648000"/>
          </a:xfrm>
          <a:solidFill>
            <a:srgbClr val="D0ECF3"/>
          </a:solidFill>
        </p:grpSpPr>
        <p:sp>
          <p:nvSpPr>
            <p:cNvPr id="16" name="TextBox 15"/>
            <p:cNvSpPr txBox="1"/>
            <p:nvPr/>
          </p:nvSpPr>
          <p:spPr>
            <a:xfrm>
              <a:off x="2364250" y="1825625"/>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dirty="0">
                <a:solidFill>
                  <a:srgbClr val="003359"/>
                </a:solidFill>
                <a:latin typeface="Arial" pitchFamily="34" charset="0"/>
                <a:cs typeface="Arial" pitchFamily="34" charset="0"/>
              </a:endParaRPr>
            </a:p>
          </p:txBody>
        </p:sp>
        <p:sp>
          <p:nvSpPr>
            <p:cNvPr id="17" name="Right Triangle 16"/>
            <p:cNvSpPr/>
            <p:nvPr/>
          </p:nvSpPr>
          <p:spPr>
            <a:xfrm rot="10800000" flipH="1" flipV="1">
              <a:off x="4414805" y="2158395"/>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2" name="Rectangle 21"/>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432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baseline="0">
                <a:solidFill>
                  <a:srgbClr val="FFFFFF"/>
                </a:solidFill>
                <a:latin typeface="Arial"/>
                <a:ea typeface="+mj-ea"/>
                <a:cs typeface="Arial"/>
              </a:defRPr>
            </a:lvl1pPr>
          </a:lstStyle>
          <a:p>
            <a:r>
              <a:rPr lang="en-GB">
                <a:latin typeface="Arial" pitchFamily="34" charset="0"/>
                <a:cs typeface="Arial" pitchFamily="34" charset="0"/>
              </a:rPr>
              <a:t>Thank you for coming.</a:t>
            </a:r>
            <a:endParaRPr lang="en-US">
              <a:latin typeface="Arial" pitchFamily="34" charset="0"/>
              <a:cs typeface="Arial" pitchFamily="34" charset="0"/>
            </a:endParaRPr>
          </a:p>
        </p:txBody>
      </p:sp>
      <p:sp>
        <p:nvSpPr>
          <p:cNvPr id="4" name="Title 8"/>
          <p:cNvSpPr txBox="1">
            <a:spLocks/>
          </p:cNvSpPr>
          <p:nvPr/>
        </p:nvSpPr>
        <p:spPr>
          <a:xfrm>
            <a:off x="5772150" y="104775"/>
            <a:ext cx="301625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baseline="0">
                <a:solidFill>
                  <a:srgbClr val="FFFFFF"/>
                </a:solidFill>
                <a:latin typeface="Arial"/>
                <a:ea typeface="+mj-ea"/>
                <a:cs typeface="Arial"/>
              </a:defRPr>
            </a:lvl1pPr>
          </a:lstStyle>
          <a:p>
            <a:pPr lvl="0" algn="r"/>
            <a:r>
              <a:rPr lang="en-US" b="0">
                <a:latin typeface="Arial" pitchFamily="34" charset="0"/>
                <a:cs typeface="Arial" pitchFamily="34" charset="0"/>
              </a:rPr>
              <a:t>We hope you enjoyed the class.</a:t>
            </a:r>
            <a:endParaRPr lang="en-GB" b="0">
              <a:latin typeface="Arial" pitchFamily="34" charset="0"/>
              <a:cs typeface="Arial" pitchFamily="34" charset="0"/>
            </a:endParaRPr>
          </a:p>
        </p:txBody>
      </p:sp>
      <p:pic>
        <p:nvPicPr>
          <p:cNvPr id="5" name="Picture 4" descr="Wall Street 2.jpg"/>
          <p:cNvPicPr>
            <a:picLocks/>
          </p:cNvPicPr>
          <p:nvPr/>
        </p:nvPicPr>
        <p:blipFill rotWithShape="1">
          <a:blip r:embed="rId2" cstate="print">
            <a:extLst>
              <a:ext uri="{28A0092B-C50C-407E-A947-70E740481C1C}">
                <a14:useLocalDpi xmlns:a14="http://schemas.microsoft.com/office/drawing/2010/main"/>
              </a:ext>
            </a:extLst>
          </a:blip>
          <a:srcRect/>
          <a:stretch/>
        </p:blipFill>
        <p:spPr>
          <a:xfrm flipH="1">
            <a:off x="857250" y="821550"/>
            <a:ext cx="3960000" cy="3960000"/>
          </a:xfrm>
          <a:prstGeom prst="ellipse">
            <a:avLst/>
          </a:prstGeom>
        </p:spPr>
      </p:pic>
      <p:sp>
        <p:nvSpPr>
          <p:cNvPr id="6" name="TextBox 5"/>
          <p:cNvSpPr txBox="1"/>
          <p:nvPr/>
        </p:nvSpPr>
        <p:spPr>
          <a:xfrm>
            <a:off x="5321300" y="1822450"/>
            <a:ext cx="3492500" cy="615553"/>
          </a:xfrm>
          <a:prstGeom prst="rect">
            <a:avLst/>
          </a:prstGeom>
        </p:spPr>
        <p:txBody>
          <a:bodyPr wrap="square" lIns="0" tIns="0" rIns="0" bIns="0" rtlCol="0">
            <a:spAutoFit/>
          </a:bodyPr>
          <a:lstStyle/>
          <a:p>
            <a:pPr algn="l"/>
            <a:r>
              <a:rPr lang="en-US" sz="2000" b="1" i="0" dirty="0">
                <a:solidFill>
                  <a:srgbClr val="003359"/>
                </a:solidFill>
                <a:latin typeface="Arial" pitchFamily="34" charset="0"/>
                <a:cs typeface="Arial" pitchFamily="34" charset="0"/>
              </a:rPr>
              <a:t>Don’t forget</a:t>
            </a:r>
          </a:p>
          <a:p>
            <a:pPr algn="l"/>
            <a:r>
              <a:rPr lang="en-US" sz="2000" b="1" i="0" dirty="0">
                <a:solidFill>
                  <a:srgbClr val="003359"/>
                </a:solidFill>
                <a:latin typeface="Arial" pitchFamily="34" charset="0"/>
                <a:cs typeface="Arial" pitchFamily="34" charset="0"/>
              </a:rPr>
              <a:t>to leave feedback!</a:t>
            </a:r>
          </a:p>
        </p:txBody>
      </p:sp>
      <p:sp>
        <p:nvSpPr>
          <p:cNvPr id="7" name="TextBox 6"/>
          <p:cNvSpPr txBox="1"/>
          <p:nvPr/>
        </p:nvSpPr>
        <p:spPr>
          <a:xfrm>
            <a:off x="5340350" y="2527300"/>
            <a:ext cx="2127250" cy="1267993"/>
          </a:xfrm>
          <a:prstGeom prst="rect">
            <a:avLst/>
          </a:prstGeom>
        </p:spPr>
        <p:txBody>
          <a:bodyPr wrap="square" lIns="0" tIns="0" rIns="0" bIns="0" rtlCol="0" anchor="ctr" anchorCtr="0">
            <a:noAutofit/>
          </a:bodyPr>
          <a:lstStyle/>
          <a:p>
            <a:pPr algn="l">
              <a:lnSpc>
                <a:spcPts val="2800"/>
              </a:lnSpc>
            </a:pPr>
            <a:r>
              <a:rPr lang="en-US" sz="1600" b="0" i="0" dirty="0">
                <a:solidFill>
                  <a:srgbClr val="003359"/>
                </a:solidFill>
                <a:latin typeface="Arial" pitchFamily="34" charset="0"/>
                <a:cs typeface="Arial" pitchFamily="34" charset="0"/>
              </a:rPr>
              <a:t>Teacher</a:t>
            </a:r>
          </a:p>
          <a:p>
            <a:pPr algn="l">
              <a:lnSpc>
                <a:spcPts val="2800"/>
              </a:lnSpc>
            </a:pPr>
            <a:r>
              <a:rPr lang="en-US" sz="1600" b="0" i="0" dirty="0">
                <a:solidFill>
                  <a:srgbClr val="003359"/>
                </a:solidFill>
                <a:latin typeface="Arial" pitchFamily="34" charset="0"/>
                <a:cs typeface="Arial" pitchFamily="34" charset="0"/>
              </a:rPr>
              <a:t>Class was fun</a:t>
            </a:r>
          </a:p>
          <a:p>
            <a:pPr algn="l">
              <a:lnSpc>
                <a:spcPts val="2800"/>
              </a:lnSpc>
            </a:pPr>
            <a:r>
              <a:rPr lang="en-US" sz="1600" b="0" i="0" dirty="0">
                <a:solidFill>
                  <a:srgbClr val="003359"/>
                </a:solidFill>
                <a:latin typeface="Arial" pitchFamily="34" charset="0"/>
                <a:cs typeface="Arial" pitchFamily="34" charset="0"/>
              </a:rPr>
              <a:t>Instructions were clear</a:t>
            </a:r>
          </a:p>
        </p:txBody>
      </p:sp>
      <p:sp>
        <p:nvSpPr>
          <p:cNvPr id="8" name="TextBox 7"/>
          <p:cNvSpPr txBox="1"/>
          <p:nvPr/>
        </p:nvSpPr>
        <p:spPr>
          <a:xfrm>
            <a:off x="6661150" y="2527300"/>
            <a:ext cx="2127250" cy="1267993"/>
          </a:xfrm>
          <a:prstGeom prst="rect">
            <a:avLst/>
          </a:prstGeom>
        </p:spPr>
        <p:txBody>
          <a:bodyPr wrap="square" lIns="0" tIns="0" rIns="0" bIns="0" rtlCol="0" anchor="ctr" anchorCtr="0">
            <a:noAutofit/>
          </a:bodyPr>
          <a:lstStyle/>
          <a:p>
            <a:pPr algn="r">
              <a:lnSpc>
                <a:spcPts val="2800"/>
              </a:lnSpc>
            </a:pPr>
            <a:r>
              <a:rPr lang="fr-FR" sz="1600" b="0" i="0">
                <a:solidFill>
                  <a:srgbClr val="003359"/>
                </a:solidFill>
                <a:latin typeface="Wingdings" charset="2"/>
                <a:cs typeface="Wingdings" charset="2"/>
              </a:rPr>
              <a:t>«««««</a:t>
            </a:r>
          </a:p>
          <a:p>
            <a:pPr marL="0" marR="0" indent="0" algn="r" defTabSz="914400" rtl="0" eaLnBrk="1" fontAlgn="base" latinLnBrk="0" hangingPunct="1">
              <a:lnSpc>
                <a:spcPts val="2800"/>
              </a:lnSpc>
              <a:spcBef>
                <a:spcPct val="0"/>
              </a:spcBef>
              <a:spcAft>
                <a:spcPct val="0"/>
              </a:spcAft>
              <a:buClrTx/>
              <a:buSzTx/>
              <a:buFontTx/>
              <a:buNone/>
              <a:tabLst/>
              <a:defRPr/>
            </a:pPr>
            <a:r>
              <a:rPr lang="fr-FR" sz="1600" b="0" i="0">
                <a:solidFill>
                  <a:srgbClr val="003359"/>
                </a:solidFill>
                <a:latin typeface="Wingdings" charset="2"/>
                <a:cs typeface="Wingdings" charset="2"/>
              </a:rPr>
              <a:t>«««««</a:t>
            </a:r>
          </a:p>
          <a:p>
            <a:pPr marL="0" marR="0" indent="0" algn="r" defTabSz="914400" rtl="0" eaLnBrk="1" fontAlgn="base" latinLnBrk="0" hangingPunct="1">
              <a:lnSpc>
                <a:spcPts val="2800"/>
              </a:lnSpc>
              <a:spcBef>
                <a:spcPct val="0"/>
              </a:spcBef>
              <a:spcAft>
                <a:spcPct val="0"/>
              </a:spcAft>
              <a:buClrTx/>
              <a:buSzTx/>
              <a:buFontTx/>
              <a:buNone/>
              <a:tabLst/>
              <a:defRPr/>
            </a:pPr>
            <a:r>
              <a:rPr lang="fr-FR" sz="1600" b="0" i="0">
                <a:solidFill>
                  <a:srgbClr val="003359"/>
                </a:solidFill>
                <a:latin typeface="Wingdings" charset="2"/>
                <a:cs typeface="Wingdings" charset="2"/>
              </a:rPr>
              <a:t>«««««</a:t>
            </a:r>
          </a:p>
        </p:txBody>
      </p:sp>
      <p:sp>
        <p:nvSpPr>
          <p:cNvPr id="2" name="TextBox 1"/>
          <p:cNvSpPr txBox="1"/>
          <p:nvPr/>
        </p:nvSpPr>
        <p:spPr>
          <a:xfrm>
            <a:off x="7594600" y="2527300"/>
            <a:ext cx="1193800" cy="1267993"/>
          </a:xfrm>
          <a:prstGeom prst="rect">
            <a:avLst/>
          </a:prstGeom>
        </p:spPr>
        <p:txBody>
          <a:bodyPr wrap="square" lIns="0" tIns="0" rIns="0" bIns="0" rtlCol="0" anchor="ctr" anchorCtr="0">
            <a:noAutofit/>
          </a:bodyPr>
          <a:lstStyle/>
          <a:p>
            <a:pPr algn="r">
              <a:lnSpc>
                <a:spcPts val="2800"/>
              </a:lnSpc>
            </a:pPr>
            <a:r>
              <a:rPr lang="fr-FR" sz="1600" b="0" i="0">
                <a:solidFill>
                  <a:srgbClr val="C7EDF6"/>
                </a:solidFill>
                <a:latin typeface="Wingdings" charset="2"/>
                <a:cs typeface="Wingdings" charset="2"/>
              </a:rPr>
              <a:t>«««««</a:t>
            </a:r>
          </a:p>
          <a:p>
            <a:pPr marL="0" marR="0" indent="0" algn="r" defTabSz="914400" rtl="0" eaLnBrk="1" fontAlgn="base" latinLnBrk="0" hangingPunct="1">
              <a:lnSpc>
                <a:spcPts val="2800"/>
              </a:lnSpc>
              <a:spcBef>
                <a:spcPct val="0"/>
              </a:spcBef>
              <a:spcAft>
                <a:spcPct val="0"/>
              </a:spcAft>
              <a:buClrTx/>
              <a:buSzTx/>
              <a:buFontTx/>
              <a:buNone/>
              <a:tabLst/>
              <a:defRPr/>
            </a:pPr>
            <a:r>
              <a:rPr lang="fr-FR" sz="1600" b="0" i="0">
                <a:solidFill>
                  <a:srgbClr val="C7EDF6"/>
                </a:solidFill>
                <a:latin typeface="Wingdings" charset="2"/>
                <a:cs typeface="Wingdings" charset="2"/>
              </a:rPr>
              <a:t>«««««</a:t>
            </a:r>
          </a:p>
          <a:p>
            <a:pPr marL="0" marR="0" indent="0" algn="r" defTabSz="914400" rtl="0" eaLnBrk="1" fontAlgn="base" latinLnBrk="0" hangingPunct="1">
              <a:lnSpc>
                <a:spcPts val="2800"/>
              </a:lnSpc>
              <a:spcBef>
                <a:spcPct val="0"/>
              </a:spcBef>
              <a:spcAft>
                <a:spcPct val="0"/>
              </a:spcAft>
              <a:buClrTx/>
              <a:buSzTx/>
              <a:buFontTx/>
              <a:buNone/>
              <a:tabLst/>
              <a:defRPr/>
            </a:pPr>
            <a:r>
              <a:rPr lang="fr-FR" sz="1600" b="0" i="0">
                <a:solidFill>
                  <a:srgbClr val="C7EDF6"/>
                </a:solidFill>
                <a:latin typeface="Wingdings" charset="2"/>
                <a:cs typeface="Wingdings" charset="2"/>
              </a:rPr>
              <a:t>«««««</a:t>
            </a:r>
          </a:p>
        </p:txBody>
      </p:sp>
      <p:sp>
        <p:nvSpPr>
          <p:cNvPr id="13" name="Rectangle 12"/>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12035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3359"/>
        </a:solidFill>
        <a:effectLst/>
      </p:bgPr>
    </p:bg>
    <p:spTree>
      <p:nvGrpSpPr>
        <p:cNvPr id="1" name=""/>
        <p:cNvGrpSpPr/>
        <p:nvPr/>
      </p:nvGrpSpPr>
      <p:grpSpPr>
        <a:xfrm>
          <a:off x="0" y="0"/>
          <a:ext cx="0" cy="0"/>
          <a:chOff x="0" y="0"/>
          <a:chExt cx="0" cy="0"/>
        </a:xfrm>
      </p:grpSpPr>
      <p:pic>
        <p:nvPicPr>
          <p:cNvPr id="2" name="Picture 1" descr="WSE_MASTER LOGO_COLOUR_NEGATIVE.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3214" y="355600"/>
            <a:ext cx="1569076" cy="1196626"/>
          </a:xfrm>
          <a:prstGeom prst="rect">
            <a:avLst/>
          </a:prstGeom>
        </p:spPr>
      </p:pic>
      <p:sp>
        <p:nvSpPr>
          <p:cNvPr id="3" name="TextBox 2"/>
          <p:cNvSpPr txBox="1"/>
          <p:nvPr/>
        </p:nvSpPr>
        <p:spPr>
          <a:xfrm>
            <a:off x="533400" y="3616362"/>
            <a:ext cx="8077200" cy="984458"/>
          </a:xfrm>
          <a:prstGeom prst="rect">
            <a:avLst/>
          </a:prstGeom>
          <a:noFill/>
        </p:spPr>
        <p:txBody>
          <a:bodyPr wrap="square" lIns="0" tIns="0" rIns="0" bIns="0" numCol="2" spcCol="540000" rtlCol="0" anchor="ctr" anchorCtr="0">
            <a:noAutofit/>
          </a:bodyPr>
          <a:lstStyle/>
          <a:p>
            <a:pPr>
              <a:lnSpc>
                <a:spcPts val="1100"/>
              </a:lnSpc>
            </a:pPr>
            <a:r>
              <a:rPr lang="en-US" sz="800" b="1" i="0" dirty="0">
                <a:solidFill>
                  <a:schemeClr val="bg1"/>
                </a:solidFill>
                <a:latin typeface="Arial" pitchFamily="34" charset="0"/>
                <a:cs typeface="Arial" pitchFamily="34" charset="0"/>
              </a:rPr>
              <a:t>© </a:t>
            </a:r>
            <a:r>
              <a:rPr lang="en-US" sz="800" b="1" i="0" dirty="0" smtClean="0">
                <a:solidFill>
                  <a:schemeClr val="bg1"/>
                </a:solidFill>
                <a:latin typeface="Arial" pitchFamily="34" charset="0"/>
                <a:cs typeface="Arial" pitchFamily="34" charset="0"/>
              </a:rPr>
              <a:t>2017 </a:t>
            </a:r>
            <a:r>
              <a:rPr lang="en-US" sz="800" b="1" i="0" dirty="0">
                <a:solidFill>
                  <a:schemeClr val="bg1"/>
                </a:solidFill>
                <a:latin typeface="Arial" pitchFamily="34" charset="0"/>
                <a:cs typeface="Arial" pitchFamily="34" charset="0"/>
              </a:rPr>
              <a:t>by Pearson Education Limited All rights reserved.</a:t>
            </a:r>
          </a:p>
          <a:p>
            <a:pPr>
              <a:lnSpc>
                <a:spcPts val="1100"/>
              </a:lnSpc>
            </a:pPr>
            <a:endParaRPr lang="en-US" sz="800" b="0" i="0" dirty="0">
              <a:solidFill>
                <a:schemeClr val="bg1"/>
              </a:solidFill>
              <a:latin typeface="Arial" pitchFamily="34" charset="0"/>
              <a:cs typeface="Arial" pitchFamily="34" charset="0"/>
            </a:endParaRPr>
          </a:p>
          <a:p>
            <a:pPr>
              <a:lnSpc>
                <a:spcPts val="1100"/>
              </a:lnSpc>
            </a:pPr>
            <a:r>
              <a:rPr lang="en-US" sz="800" b="0" i="0" dirty="0">
                <a:solidFill>
                  <a:schemeClr val="bg1"/>
                </a:solidFill>
                <a:latin typeface="Arial" pitchFamily="34" charset="0"/>
                <a:cs typeface="Arial" pitchFamily="34" charset="0"/>
              </a:rPr>
              <a:t>No part of this publication may be reproduced, stored in a retrieval system, or transmitted in any form or by any means, electronic, mechanical, photocopying, recording or otherwise without the permission of the Publishers.</a:t>
            </a:r>
          </a:p>
          <a:p>
            <a:pPr>
              <a:lnSpc>
                <a:spcPts val="1100"/>
              </a:lnSpc>
            </a:pPr>
            <a:endParaRPr lang="en-US" sz="800" b="0" i="0" dirty="0">
              <a:solidFill>
                <a:schemeClr val="bg1"/>
              </a:solidFill>
              <a:latin typeface="Arial" pitchFamily="34" charset="0"/>
              <a:cs typeface="Arial" pitchFamily="34" charset="0"/>
            </a:endParaRPr>
          </a:p>
          <a:p>
            <a:pPr>
              <a:lnSpc>
                <a:spcPts val="1100"/>
              </a:lnSpc>
            </a:pPr>
            <a:r>
              <a:rPr lang="en-US" sz="800" b="0" i="0" dirty="0">
                <a:solidFill>
                  <a:schemeClr val="bg1"/>
                </a:solidFill>
                <a:latin typeface="Arial" pitchFamily="34" charset="0"/>
                <a:cs typeface="Arial" pitchFamily="34" charset="0"/>
              </a:rPr>
              <a:t>This material is the intellectual property of Pearson Education Limited.</a:t>
            </a:r>
          </a:p>
          <a:p>
            <a:pPr>
              <a:lnSpc>
                <a:spcPts val="1100"/>
              </a:lnSpc>
            </a:pPr>
            <a:r>
              <a:rPr lang="en-US" sz="800" b="0" i="0" dirty="0">
                <a:solidFill>
                  <a:schemeClr val="bg1"/>
                </a:solidFill>
                <a:latin typeface="Arial" pitchFamily="34" charset="0"/>
                <a:cs typeface="Arial" pitchFamily="34" charset="0"/>
              </a:rPr>
              <a:t>Image Credits:</a:t>
            </a:r>
          </a:p>
          <a:p>
            <a:r>
              <a:rPr lang="en-US" sz="800" dirty="0" err="1">
                <a:solidFill>
                  <a:schemeClr val="bg1"/>
                </a:solidFill>
                <a:latin typeface="Arial" pitchFamily="34" charset="0"/>
                <a:cs typeface="Arial" pitchFamily="34" charset="0"/>
              </a:rPr>
              <a:t>Syda</a:t>
            </a:r>
            <a:r>
              <a:rPr lang="en-US" sz="800" dirty="0">
                <a:solidFill>
                  <a:schemeClr val="bg1"/>
                </a:solidFill>
                <a:latin typeface="Arial" pitchFamily="34" charset="0"/>
                <a:cs typeface="Arial" pitchFamily="34" charset="0"/>
              </a:rPr>
              <a:t> Productions/</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ZaZa</a:t>
            </a:r>
            <a:r>
              <a:rPr lang="en-US" sz="800" dirty="0">
                <a:solidFill>
                  <a:schemeClr val="bg1"/>
                </a:solidFill>
                <a:latin typeface="Arial" pitchFamily="34" charset="0"/>
                <a:cs typeface="Arial" pitchFamily="34" charset="0"/>
              </a:rPr>
              <a:t> studio/</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Warren </a:t>
            </a:r>
            <a:r>
              <a:rPr lang="en-US" sz="800" dirty="0" err="1">
                <a:solidFill>
                  <a:schemeClr val="bg1"/>
                </a:solidFill>
                <a:latin typeface="Arial" pitchFamily="34" charset="0"/>
                <a:cs typeface="Arial" pitchFamily="34" charset="0"/>
              </a:rPr>
              <a:t>Goldswain</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Alextype</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smuki</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AstroBoi</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Oleksiy</a:t>
            </a:r>
            <a:r>
              <a:rPr lang="en-US" sz="800" dirty="0">
                <a:solidFill>
                  <a:schemeClr val="bg1"/>
                </a:solidFill>
                <a:latin typeface="Arial" pitchFamily="34" charset="0"/>
                <a:cs typeface="Arial" pitchFamily="34" charset="0"/>
              </a:rPr>
              <a:t> Mark/</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golubovy</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Topanga/</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Igor </a:t>
            </a:r>
            <a:r>
              <a:rPr lang="en-US" sz="800" dirty="0" err="1">
                <a:solidFill>
                  <a:schemeClr val="bg1"/>
                </a:solidFill>
                <a:latin typeface="Arial" pitchFamily="34" charset="0"/>
                <a:cs typeface="Arial" pitchFamily="34" charset="0"/>
              </a:rPr>
              <a:t>Mojzes</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Sergii</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Figurnyi</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anyaberkut</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tab62/</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Oliver </a:t>
            </a:r>
            <a:r>
              <a:rPr lang="en-US" sz="800" dirty="0" err="1">
                <a:solidFill>
                  <a:schemeClr val="bg1"/>
                </a:solidFill>
                <a:latin typeface="Arial" pitchFamily="34" charset="0"/>
                <a:cs typeface="Arial" pitchFamily="34" charset="0"/>
              </a:rPr>
              <a:t>Sved</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corepics</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Viacheslav</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Iakobchuck</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Romolo</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Tavani</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Nikolai </a:t>
            </a:r>
            <a:r>
              <a:rPr lang="en-US" sz="800" dirty="0" err="1">
                <a:solidFill>
                  <a:schemeClr val="bg1"/>
                </a:solidFill>
                <a:latin typeface="Arial" pitchFamily="34" charset="0"/>
                <a:cs typeface="Arial" pitchFamily="34" charset="0"/>
              </a:rPr>
              <a:t>Soroking</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skyf</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endParaRPr lang="en-US" sz="8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360479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81175" y="1079500"/>
            <a:ext cx="5572126" cy="3705225"/>
          </a:xfrm>
          <a:prstGeom prst="rect">
            <a:avLst/>
          </a:prstGeom>
        </p:spPr>
      </p:pic>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grpSp>
        <p:nvGrpSpPr>
          <p:cNvPr id="39" name="Group 38"/>
          <p:cNvGrpSpPr/>
          <p:nvPr/>
        </p:nvGrpSpPr>
        <p:grpSpPr>
          <a:xfrm>
            <a:off x="3129883" y="926032"/>
            <a:ext cx="3132000" cy="867192"/>
            <a:chOff x="1993274" y="2422086"/>
            <a:chExt cx="3132000" cy="867192"/>
          </a:xfrm>
        </p:grpSpPr>
        <p:sp>
          <p:nvSpPr>
            <p:cNvPr id="40" name="TextBox 39"/>
            <p:cNvSpPr txBox="1"/>
            <p:nvPr/>
          </p:nvSpPr>
          <p:spPr>
            <a:xfrm>
              <a:off x="1993274" y="2422086"/>
              <a:ext cx="31320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GB" sz="1600" dirty="0">
                  <a:solidFill>
                    <a:srgbClr val="003359"/>
                  </a:solidFill>
                  <a:latin typeface="Arial" pitchFamily="34" charset="0"/>
                  <a:cs typeface="Arial" pitchFamily="34" charset="0"/>
                </a:rPr>
                <a:t>What are some things you </a:t>
              </a:r>
              <a:r>
                <a:rPr lang="en-GB" sz="1600" dirty="0" smtClean="0">
                  <a:solidFill>
                    <a:srgbClr val="003359"/>
                  </a:solidFill>
                  <a:latin typeface="Arial" pitchFamily="34" charset="0"/>
                  <a:cs typeface="Arial" pitchFamily="34" charset="0"/>
                </a:rPr>
                <a:t>can</a:t>
              </a:r>
              <a:br>
                <a:rPr lang="en-GB" sz="1600" dirty="0" smtClean="0">
                  <a:solidFill>
                    <a:srgbClr val="003359"/>
                  </a:solidFill>
                  <a:latin typeface="Arial" pitchFamily="34" charset="0"/>
                  <a:cs typeface="Arial" pitchFamily="34" charset="0"/>
                </a:rPr>
              </a:br>
              <a:r>
                <a:rPr lang="en-GB" sz="1600" dirty="0" smtClean="0">
                  <a:solidFill>
                    <a:srgbClr val="003359"/>
                  </a:solidFill>
                  <a:latin typeface="Arial" pitchFamily="34" charset="0"/>
                  <a:cs typeface="Arial" pitchFamily="34" charset="0"/>
                </a:rPr>
                <a:t>do </a:t>
              </a:r>
              <a:r>
                <a:rPr lang="en-GB" sz="1600" dirty="0">
                  <a:solidFill>
                    <a:srgbClr val="003359"/>
                  </a:solidFill>
                  <a:latin typeface="Arial" pitchFamily="34" charset="0"/>
                  <a:cs typeface="Arial" pitchFamily="34" charset="0"/>
                </a:rPr>
                <a:t>when you go on vacation?</a:t>
              </a:r>
              <a:endParaRPr lang="en-US" sz="1600" u="dotted" dirty="0">
                <a:solidFill>
                  <a:srgbClr val="003359"/>
                </a:solidFill>
                <a:latin typeface="Arial" pitchFamily="34" charset="0"/>
                <a:cs typeface="Arial" pitchFamily="34" charset="0"/>
              </a:endParaRPr>
            </a:p>
          </p:txBody>
        </p:sp>
        <p:sp>
          <p:nvSpPr>
            <p:cNvPr id="41" name="Right Triangle 40"/>
            <p:cNvSpPr/>
            <p:nvPr/>
          </p:nvSpPr>
          <p:spPr>
            <a:xfrm rot="10800000" flipH="1">
              <a:off x="3359190" y="3143227"/>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42" name="TextBox 41"/>
          <p:cNvSpPr txBox="1"/>
          <p:nvPr/>
        </p:nvSpPr>
        <p:spPr>
          <a:xfrm>
            <a:off x="5562600" y="88900"/>
            <a:ext cx="3225800" cy="246221"/>
          </a:xfrm>
          <a:prstGeom prst="rect">
            <a:avLst/>
          </a:prstGeom>
        </p:spPr>
        <p:txBody>
          <a:bodyPr wrap="square" lIns="0" tIns="0" rIns="0" bIns="0" rtlCol="0" anchor="ctr">
            <a:spAutoFit/>
          </a:bodyPr>
          <a:lstStyle/>
          <a:p>
            <a:pPr algn="r">
              <a:defRPr/>
            </a:pPr>
            <a:r>
              <a:rPr lang="en-US" sz="1600" dirty="0">
                <a:solidFill>
                  <a:srgbClr val="FFFFFF"/>
                </a:solidFill>
                <a:latin typeface="Arial" pitchFamily="34" charset="0"/>
                <a:cs typeface="Arial" pitchFamily="34" charset="0"/>
              </a:rPr>
              <a:t>Activity 2.1: Context Creation</a:t>
            </a:r>
            <a:endParaRPr lang="en-US" sz="1600" b="0" i="0" dirty="0">
              <a:solidFill>
                <a:srgbClr val="FFFFFF"/>
              </a:solidFill>
              <a:latin typeface="Arial" pitchFamily="34" charset="0"/>
              <a:cs typeface="Arial" pitchFamily="34" charset="0"/>
            </a:endParaRPr>
          </a:p>
        </p:txBody>
      </p:sp>
      <p:grpSp>
        <p:nvGrpSpPr>
          <p:cNvPr id="43" name="Group 42"/>
          <p:cNvGrpSpPr/>
          <p:nvPr/>
        </p:nvGrpSpPr>
        <p:grpSpPr>
          <a:xfrm>
            <a:off x="3288205" y="3426012"/>
            <a:ext cx="1972800" cy="871362"/>
            <a:chOff x="1196978" y="2068988"/>
            <a:chExt cx="1972800" cy="871362"/>
          </a:xfrm>
        </p:grpSpPr>
        <p:sp>
          <p:nvSpPr>
            <p:cNvPr id="44" name="TextBox 43"/>
            <p:cNvSpPr txBox="1"/>
            <p:nvPr/>
          </p:nvSpPr>
          <p:spPr>
            <a:xfrm>
              <a:off x="1196978" y="2292350"/>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5" name="Right Triangle 44"/>
            <p:cNvSpPr/>
            <p:nvPr/>
          </p:nvSpPr>
          <p:spPr>
            <a:xfrm rot="10800000" flipH="1" flipV="1">
              <a:off x="1313815" y="2068988"/>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46" name="TextBox 45"/>
          <p:cNvSpPr txBox="1"/>
          <p:nvPr/>
        </p:nvSpPr>
        <p:spPr>
          <a:xfrm>
            <a:off x="3669437" y="3810023"/>
            <a:ext cx="1222711"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sightseeing</a:t>
            </a:r>
            <a:endParaRPr lang="en-US" sz="1600" kern="1200" dirty="0">
              <a:solidFill>
                <a:srgbClr val="003359"/>
              </a:solidFill>
              <a:latin typeface="Arial" pitchFamily="34" charset="0"/>
              <a:cs typeface="Arial" pitchFamily="34" charset="0"/>
            </a:endParaRPr>
          </a:p>
        </p:txBody>
      </p:sp>
      <p:grpSp>
        <p:nvGrpSpPr>
          <p:cNvPr id="47" name="Group 46"/>
          <p:cNvGrpSpPr/>
          <p:nvPr/>
        </p:nvGrpSpPr>
        <p:grpSpPr>
          <a:xfrm>
            <a:off x="663147" y="3422361"/>
            <a:ext cx="1972800" cy="875013"/>
            <a:chOff x="2310579" y="2065337"/>
            <a:chExt cx="1972800" cy="875013"/>
          </a:xfrm>
        </p:grpSpPr>
        <p:sp>
          <p:nvSpPr>
            <p:cNvPr id="48" name="TextBox 47"/>
            <p:cNvSpPr txBox="1"/>
            <p:nvPr/>
          </p:nvSpPr>
          <p:spPr>
            <a:xfrm>
              <a:off x="2310579" y="2292350"/>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9" name="Right Triangle 48"/>
            <p:cNvSpPr/>
            <p:nvPr/>
          </p:nvSpPr>
          <p:spPr>
            <a:xfrm flipH="1">
              <a:off x="4040988" y="2065337"/>
              <a:ext cx="146051" cy="146051"/>
            </a:xfrm>
            <a:prstGeom prst="rtTriangle">
              <a:avLst/>
            </a:prstGeom>
            <a:solidFill>
              <a:srgbClr val="F9B1BA"/>
            </a:solidFill>
            <a:ln>
              <a:solidFill>
                <a:srgbClr val="F9B1B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50" name="TextBox 49"/>
          <p:cNvSpPr txBox="1"/>
          <p:nvPr/>
        </p:nvSpPr>
        <p:spPr>
          <a:xfrm>
            <a:off x="1177364" y="3810208"/>
            <a:ext cx="960219"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camping</a:t>
            </a:r>
            <a:endParaRPr lang="en-US" sz="1600" kern="1200" dirty="0">
              <a:solidFill>
                <a:srgbClr val="003359"/>
              </a:solidFill>
              <a:latin typeface="Arial" pitchFamily="34" charset="0"/>
              <a:cs typeface="Arial" pitchFamily="34" charset="0"/>
            </a:endParaRPr>
          </a:p>
        </p:txBody>
      </p:sp>
      <p:grpSp>
        <p:nvGrpSpPr>
          <p:cNvPr id="51" name="Group 50"/>
          <p:cNvGrpSpPr/>
          <p:nvPr/>
        </p:nvGrpSpPr>
        <p:grpSpPr>
          <a:xfrm flipH="1">
            <a:off x="6486204" y="3431636"/>
            <a:ext cx="1972800" cy="868430"/>
            <a:chOff x="2354727" y="1589955"/>
            <a:chExt cx="1972800" cy="868430"/>
          </a:xfrm>
          <a:solidFill>
            <a:srgbClr val="D0ECF3"/>
          </a:solidFill>
        </p:grpSpPr>
        <p:sp>
          <p:nvSpPr>
            <p:cNvPr id="52" name="TextBox 51"/>
            <p:cNvSpPr txBox="1"/>
            <p:nvPr/>
          </p:nvSpPr>
          <p:spPr>
            <a:xfrm>
              <a:off x="2354727" y="1810385"/>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53" name="Right Triangle 52"/>
            <p:cNvSpPr/>
            <p:nvPr/>
          </p:nvSpPr>
          <p:spPr>
            <a:xfrm rot="5400000" flipH="1" flipV="1">
              <a:off x="4133530" y="1589955"/>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54" name="TextBox 53"/>
          <p:cNvSpPr txBox="1"/>
          <p:nvPr/>
        </p:nvSpPr>
        <p:spPr>
          <a:xfrm>
            <a:off x="6835254" y="3809987"/>
            <a:ext cx="1279517"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walking tour</a:t>
            </a:r>
            <a:endParaRPr lang="en-US" sz="1600" kern="1200" dirty="0">
              <a:solidFill>
                <a:srgbClr val="003359"/>
              </a:solidFill>
              <a:latin typeface="Arial" pitchFamily="34" charset="0"/>
              <a:cs typeface="Arial" pitchFamily="34" charset="0"/>
            </a:endParaRPr>
          </a:p>
        </p:txBody>
      </p:sp>
      <p:grpSp>
        <p:nvGrpSpPr>
          <p:cNvPr id="55" name="Group 54"/>
          <p:cNvGrpSpPr/>
          <p:nvPr/>
        </p:nvGrpSpPr>
        <p:grpSpPr>
          <a:xfrm flipH="1">
            <a:off x="6733854" y="920353"/>
            <a:ext cx="1972800" cy="872167"/>
            <a:chOff x="2364252" y="1878965"/>
            <a:chExt cx="1972800" cy="872167"/>
          </a:xfrm>
          <a:solidFill>
            <a:srgbClr val="D0ECF3"/>
          </a:solidFill>
        </p:grpSpPr>
        <p:sp>
          <p:nvSpPr>
            <p:cNvPr id="56" name="TextBox 55"/>
            <p:cNvSpPr txBox="1"/>
            <p:nvPr/>
          </p:nvSpPr>
          <p:spPr>
            <a:xfrm>
              <a:off x="2364252" y="1878965"/>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57" name="Right Triangle 56"/>
            <p:cNvSpPr/>
            <p:nvPr/>
          </p:nvSpPr>
          <p:spPr>
            <a:xfrm flipH="1" flipV="1">
              <a:off x="4114799" y="2605081"/>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58" name="TextBox 57"/>
          <p:cNvSpPr txBox="1"/>
          <p:nvPr/>
        </p:nvSpPr>
        <p:spPr>
          <a:xfrm>
            <a:off x="7075925" y="1081010"/>
            <a:ext cx="1305165"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tour of a city</a:t>
            </a:r>
            <a:endParaRPr lang="en-US" sz="1600" kern="1200" dirty="0">
              <a:solidFill>
                <a:srgbClr val="003359"/>
              </a:solidFill>
              <a:latin typeface="Arial" pitchFamily="34" charset="0"/>
              <a:cs typeface="Arial" pitchFamily="34" charset="0"/>
            </a:endParaRPr>
          </a:p>
        </p:txBody>
      </p:sp>
      <p:sp>
        <p:nvSpPr>
          <p:cNvPr id="31" name="Rectangle 30"/>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61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0" grpId="0"/>
      <p:bldP spid="54" grpId="0"/>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81175" y="1079500"/>
            <a:ext cx="5572126" cy="3705225"/>
          </a:xfrm>
          <a:prstGeom prst="rect">
            <a:avLst/>
          </a:prstGeom>
        </p:spPr>
      </p:pic>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7950"/>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42" name="TextBox 41"/>
          <p:cNvSpPr txBox="1"/>
          <p:nvPr/>
        </p:nvSpPr>
        <p:spPr>
          <a:xfrm>
            <a:off x="5562600" y="88900"/>
            <a:ext cx="3225800" cy="246221"/>
          </a:xfrm>
          <a:prstGeom prst="rect">
            <a:avLst/>
          </a:prstGeom>
        </p:spPr>
        <p:txBody>
          <a:bodyPr wrap="square" lIns="0" tIns="0" rIns="0" bIns="0" rtlCol="0" anchor="ctr">
            <a:spAutoFit/>
          </a:bodyPr>
          <a:lstStyle/>
          <a:p>
            <a:pPr algn="r">
              <a:defRPr/>
            </a:pPr>
            <a:r>
              <a:rPr lang="en-US" sz="1600" dirty="0">
                <a:solidFill>
                  <a:srgbClr val="FFFFFF"/>
                </a:solidFill>
                <a:latin typeface="Arial" pitchFamily="34" charset="0"/>
                <a:cs typeface="Arial" pitchFamily="34" charset="0"/>
              </a:rPr>
              <a:t>Activity 2.1: Concept Check</a:t>
            </a:r>
            <a:endParaRPr lang="en-US" sz="1600" b="0" i="0" dirty="0">
              <a:solidFill>
                <a:srgbClr val="FFFFFF"/>
              </a:solidFill>
              <a:latin typeface="Arial" pitchFamily="34" charset="0"/>
              <a:cs typeface="Arial" pitchFamily="34" charset="0"/>
            </a:endParaRPr>
          </a:p>
        </p:txBody>
      </p:sp>
      <p:grpSp>
        <p:nvGrpSpPr>
          <p:cNvPr id="27" name="Group 26"/>
          <p:cNvGrpSpPr/>
          <p:nvPr/>
        </p:nvGrpSpPr>
        <p:grpSpPr>
          <a:xfrm>
            <a:off x="1777366" y="927572"/>
            <a:ext cx="1972800" cy="871065"/>
            <a:chOff x="2006601" y="2486497"/>
            <a:chExt cx="1972800" cy="871065"/>
          </a:xfrm>
        </p:grpSpPr>
        <p:sp>
          <p:nvSpPr>
            <p:cNvPr id="28" name="TextBox 27"/>
            <p:cNvSpPr txBox="1"/>
            <p:nvPr/>
          </p:nvSpPr>
          <p:spPr>
            <a:xfrm>
              <a:off x="2006601" y="2486497"/>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What do you do when you go camping?</a:t>
              </a:r>
            </a:p>
          </p:txBody>
        </p:sp>
        <p:sp>
          <p:nvSpPr>
            <p:cNvPr id="29" name="Right Triangle 28"/>
            <p:cNvSpPr/>
            <p:nvPr/>
          </p:nvSpPr>
          <p:spPr>
            <a:xfrm flipH="1" flipV="1">
              <a:off x="3790949" y="3211511"/>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0" name="Group 29"/>
          <p:cNvGrpSpPr/>
          <p:nvPr/>
        </p:nvGrpSpPr>
        <p:grpSpPr>
          <a:xfrm flipH="1">
            <a:off x="4367528" y="927734"/>
            <a:ext cx="1972800" cy="870903"/>
            <a:chOff x="2354728" y="2286635"/>
            <a:chExt cx="1972800" cy="870903"/>
          </a:xfrm>
          <a:solidFill>
            <a:srgbClr val="D0ECF3"/>
          </a:solidFill>
        </p:grpSpPr>
        <p:sp>
          <p:nvSpPr>
            <p:cNvPr id="31" name="TextBox 30"/>
            <p:cNvSpPr txBox="1"/>
            <p:nvPr/>
          </p:nvSpPr>
          <p:spPr>
            <a:xfrm>
              <a:off x="2354728" y="2286635"/>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What do you do when you go sightseeing?</a:t>
              </a:r>
            </a:p>
          </p:txBody>
        </p:sp>
        <p:sp>
          <p:nvSpPr>
            <p:cNvPr id="33" name="Right Triangle 32"/>
            <p:cNvSpPr/>
            <p:nvPr/>
          </p:nvSpPr>
          <p:spPr>
            <a:xfrm flipH="1" flipV="1">
              <a:off x="4114799" y="3011487"/>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4" name="Group 33"/>
          <p:cNvGrpSpPr/>
          <p:nvPr/>
        </p:nvGrpSpPr>
        <p:grpSpPr>
          <a:xfrm flipH="1">
            <a:off x="6353175" y="3396902"/>
            <a:ext cx="1972800" cy="874702"/>
            <a:chOff x="1181840" y="3866356"/>
            <a:chExt cx="1972800" cy="874702"/>
          </a:xfrm>
        </p:grpSpPr>
        <p:sp>
          <p:nvSpPr>
            <p:cNvPr id="35" name="TextBox 34"/>
            <p:cNvSpPr txBox="1"/>
            <p:nvPr/>
          </p:nvSpPr>
          <p:spPr>
            <a:xfrm flipH="1">
              <a:off x="1181840" y="4093058"/>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p>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6" name="Right Triangle 35"/>
            <p:cNvSpPr/>
            <p:nvPr/>
          </p:nvSpPr>
          <p:spPr>
            <a:xfrm rot="16200000">
              <a:off x="2920206" y="3866356"/>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7" name="TextBox 36"/>
          <p:cNvSpPr txBox="1"/>
          <p:nvPr/>
        </p:nvSpPr>
        <p:spPr>
          <a:xfrm>
            <a:off x="6396888" y="3658753"/>
            <a:ext cx="1883849" cy="584775"/>
          </a:xfrm>
          <a:prstGeom prst="rect">
            <a:avLst/>
          </a:prstGeom>
          <a:noFill/>
        </p:spPr>
        <p:txBody>
          <a:bodyPr wrap="none" rtlCol="0">
            <a:spAutoFit/>
          </a:bodyPr>
          <a:lstStyle/>
          <a:p>
            <a:pPr algn="ctr"/>
            <a:r>
              <a:rPr lang="en-US" sz="1600" dirty="0" smtClean="0">
                <a:solidFill>
                  <a:srgbClr val="003359"/>
                </a:solidFill>
                <a:latin typeface="Arial" pitchFamily="34" charset="0"/>
                <a:cs typeface="Arial" pitchFamily="34" charset="0"/>
              </a:rPr>
              <a:t>visit </a:t>
            </a:r>
            <a:r>
              <a:rPr lang="en-US" sz="1600" dirty="0">
                <a:solidFill>
                  <a:srgbClr val="003359"/>
                </a:solidFill>
                <a:latin typeface="Arial" pitchFamily="34" charset="0"/>
                <a:cs typeface="Arial" pitchFamily="34" charset="0"/>
              </a:rPr>
              <a:t>museums </a:t>
            </a:r>
            <a:r>
              <a:rPr lang="en-US" sz="1600" dirty="0" smtClean="0">
                <a:solidFill>
                  <a:srgbClr val="003359"/>
                </a:solidFill>
                <a:latin typeface="Arial" pitchFamily="34" charset="0"/>
                <a:cs typeface="Arial" pitchFamily="34" charset="0"/>
              </a:rPr>
              <a:t>and</a:t>
            </a:r>
            <a:br>
              <a:rPr lang="en-US" sz="1600" dirty="0" smtClean="0">
                <a:solidFill>
                  <a:srgbClr val="003359"/>
                </a:solidFill>
                <a:latin typeface="Arial" pitchFamily="34" charset="0"/>
                <a:cs typeface="Arial" pitchFamily="34" charset="0"/>
              </a:rPr>
            </a:br>
            <a:r>
              <a:rPr lang="en-US" sz="1600" dirty="0" smtClean="0">
                <a:solidFill>
                  <a:srgbClr val="003359"/>
                </a:solidFill>
                <a:latin typeface="Arial" pitchFamily="34" charset="0"/>
                <a:cs typeface="Arial" pitchFamily="34" charset="0"/>
              </a:rPr>
              <a:t>famous places</a:t>
            </a:r>
            <a:endParaRPr lang="en-US" sz="1600" kern="1200" dirty="0">
              <a:solidFill>
                <a:srgbClr val="003359"/>
              </a:solidFill>
              <a:latin typeface="Arial" pitchFamily="34" charset="0"/>
              <a:cs typeface="Arial" pitchFamily="34" charset="0"/>
            </a:endParaRPr>
          </a:p>
        </p:txBody>
      </p:sp>
      <p:grpSp>
        <p:nvGrpSpPr>
          <p:cNvPr id="38" name="Group 37"/>
          <p:cNvGrpSpPr/>
          <p:nvPr/>
        </p:nvGrpSpPr>
        <p:grpSpPr>
          <a:xfrm>
            <a:off x="743340" y="3373277"/>
            <a:ext cx="1972801" cy="870251"/>
            <a:chOff x="2733896" y="2070099"/>
            <a:chExt cx="1431874" cy="870251"/>
          </a:xfrm>
        </p:grpSpPr>
        <p:sp>
          <p:nvSpPr>
            <p:cNvPr id="59" name="TextBox 58"/>
            <p:cNvSpPr txBox="1"/>
            <p:nvPr/>
          </p:nvSpPr>
          <p:spPr>
            <a:xfrm>
              <a:off x="2733896" y="2292350"/>
              <a:ext cx="1431874"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p>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60" name="Right Triangle 59"/>
            <p:cNvSpPr/>
            <p:nvPr/>
          </p:nvSpPr>
          <p:spPr>
            <a:xfrm flipH="1">
              <a:off x="3893569" y="2070099"/>
              <a:ext cx="107129"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61" name="TextBox 60"/>
          <p:cNvSpPr txBox="1"/>
          <p:nvPr/>
        </p:nvSpPr>
        <p:spPr>
          <a:xfrm>
            <a:off x="858594" y="3634937"/>
            <a:ext cx="1742200" cy="584775"/>
          </a:xfrm>
          <a:prstGeom prst="rect">
            <a:avLst/>
          </a:prstGeom>
          <a:noFill/>
        </p:spPr>
        <p:txBody>
          <a:bodyPr wrap="square" rtlCol="0">
            <a:spAutoFit/>
          </a:bodyPr>
          <a:lstStyle/>
          <a:p>
            <a:pPr algn="ctr"/>
            <a:r>
              <a:rPr lang="en-US" sz="1600" dirty="0" smtClean="0">
                <a:solidFill>
                  <a:srgbClr val="003359"/>
                </a:solidFill>
                <a:latin typeface="Arial" pitchFamily="34" charset="0"/>
                <a:cs typeface="Arial" pitchFamily="34" charset="0"/>
              </a:rPr>
              <a:t>live </a:t>
            </a:r>
            <a:r>
              <a:rPr lang="en-US" sz="1600" dirty="0">
                <a:solidFill>
                  <a:srgbClr val="003359"/>
                </a:solidFill>
                <a:latin typeface="Arial" pitchFamily="34" charset="0"/>
                <a:cs typeface="Arial" pitchFamily="34" charset="0"/>
              </a:rPr>
              <a:t>in the </a:t>
            </a:r>
            <a:r>
              <a:rPr lang="en-US" sz="1600" dirty="0" smtClean="0">
                <a:solidFill>
                  <a:srgbClr val="003359"/>
                </a:solidFill>
                <a:latin typeface="Arial" pitchFamily="34" charset="0"/>
                <a:cs typeface="Arial" pitchFamily="34" charset="0"/>
              </a:rPr>
              <a:t>forest</a:t>
            </a:r>
            <a:br>
              <a:rPr lang="en-US" sz="1600" dirty="0" smtClean="0">
                <a:solidFill>
                  <a:srgbClr val="003359"/>
                </a:solidFill>
                <a:latin typeface="Arial" pitchFamily="34" charset="0"/>
                <a:cs typeface="Arial" pitchFamily="34" charset="0"/>
              </a:rPr>
            </a:br>
            <a:r>
              <a:rPr lang="en-US" sz="1600" dirty="0" smtClean="0">
                <a:solidFill>
                  <a:srgbClr val="003359"/>
                </a:solidFill>
                <a:latin typeface="Arial" pitchFamily="34" charset="0"/>
                <a:cs typeface="Arial" pitchFamily="34" charset="0"/>
              </a:rPr>
              <a:t>and </a:t>
            </a:r>
            <a:r>
              <a:rPr lang="en-US" sz="1600" dirty="0">
                <a:solidFill>
                  <a:srgbClr val="003359"/>
                </a:solidFill>
                <a:latin typeface="Arial" pitchFamily="34" charset="0"/>
                <a:cs typeface="Arial" pitchFamily="34" charset="0"/>
              </a:rPr>
              <a:t>cook </a:t>
            </a:r>
            <a:r>
              <a:rPr lang="en-US" sz="1600" dirty="0" smtClean="0">
                <a:solidFill>
                  <a:srgbClr val="003359"/>
                </a:solidFill>
                <a:latin typeface="Arial" pitchFamily="34" charset="0"/>
                <a:cs typeface="Arial" pitchFamily="34" charset="0"/>
              </a:rPr>
              <a:t>outside</a:t>
            </a:r>
            <a:endParaRPr lang="en-US" sz="1600" kern="1200" dirty="0">
              <a:solidFill>
                <a:srgbClr val="003359"/>
              </a:solidFill>
              <a:latin typeface="Arial" pitchFamily="34" charset="0"/>
              <a:cs typeface="Arial" pitchFamily="34" charset="0"/>
            </a:endParaRPr>
          </a:p>
        </p:txBody>
      </p:sp>
      <p:sp>
        <p:nvSpPr>
          <p:cNvPr id="25" name="Rectangle 24"/>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846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9287" y="850900"/>
            <a:ext cx="2707200" cy="1805682"/>
          </a:xfrm>
          <a:prstGeom prst="rect">
            <a:avLst/>
          </a:prstGeom>
        </p:spPr>
      </p:pic>
      <p:grpSp>
        <p:nvGrpSpPr>
          <p:cNvPr id="33" name="Group 32"/>
          <p:cNvGrpSpPr/>
          <p:nvPr/>
        </p:nvGrpSpPr>
        <p:grpSpPr>
          <a:xfrm>
            <a:off x="359287" y="2418555"/>
            <a:ext cx="2707482" cy="304800"/>
            <a:chOff x="828674" y="2504451"/>
            <a:chExt cx="2717800" cy="304800"/>
          </a:xfrm>
        </p:grpSpPr>
        <p:pic>
          <p:nvPicPr>
            <p:cNvPr id="16" name="Picture 15"/>
            <p:cNvPicPr>
              <a:picLocks noChangeAspect="1"/>
            </p:cNvPicPr>
            <p:nvPr/>
          </p:nvPicPr>
          <p:blipFill>
            <a:blip r:embed="rId4"/>
            <a:stretch>
              <a:fillRect/>
            </a:stretch>
          </p:blipFill>
          <p:spPr>
            <a:xfrm>
              <a:off x="828674" y="2504451"/>
              <a:ext cx="2717800" cy="304800"/>
            </a:xfrm>
            <a:prstGeom prst="rect">
              <a:avLst/>
            </a:prstGeom>
          </p:spPr>
        </p:pic>
        <p:sp>
          <p:nvSpPr>
            <p:cNvPr id="32" name="TextBox 31"/>
            <p:cNvSpPr txBox="1"/>
            <p:nvPr/>
          </p:nvSpPr>
          <p:spPr>
            <a:xfrm>
              <a:off x="868891" y="2580651"/>
              <a:ext cx="2637367" cy="152400"/>
            </a:xfrm>
            <a:prstGeom prst="rect">
              <a:avLst/>
            </a:prstGeom>
          </p:spPr>
          <p:txBody>
            <a:bodyPr wrap="square" lIns="0" tIns="0" rIns="0" bIns="0" rtlCol="0" anchor="ctr">
              <a:noAutofit/>
            </a:bodyPr>
            <a:lstStyle/>
            <a:p>
              <a:pPr algn="ctr"/>
              <a:r>
                <a:rPr lang="en-US" sz="1600" i="0" dirty="0">
                  <a:solidFill>
                    <a:srgbClr val="003359"/>
                  </a:solidFill>
                  <a:latin typeface="Arial" pitchFamily="34" charset="0"/>
                  <a:cs typeface="Arial" pitchFamily="34" charset="0"/>
                </a:rPr>
                <a:t>A</a:t>
              </a:r>
            </a:p>
          </p:txBody>
        </p:sp>
      </p:grpSp>
      <p:pic>
        <p:nvPicPr>
          <p:cNvPr id="34" name="Picture 3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209451" y="850900"/>
            <a:ext cx="2707199" cy="1597341"/>
          </a:xfrm>
          <a:prstGeom prst="rect">
            <a:avLst/>
          </a:prstGeom>
        </p:spPr>
      </p:pic>
      <p:pic>
        <p:nvPicPr>
          <p:cNvPr id="45" name="Picture 4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9287" y="2913062"/>
            <a:ext cx="2707200" cy="1800394"/>
          </a:xfrm>
          <a:prstGeom prst="rect">
            <a:avLst/>
          </a:prstGeom>
        </p:spPr>
      </p:pic>
      <p:pic>
        <p:nvPicPr>
          <p:cNvPr id="46" name="Picture 45"/>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209451" y="2913062"/>
            <a:ext cx="2707200" cy="1793157"/>
          </a:xfrm>
          <a:prstGeom prst="rect">
            <a:avLst/>
          </a:prstGeom>
        </p:spPr>
      </p:pic>
      <p:grpSp>
        <p:nvGrpSpPr>
          <p:cNvPr id="49" name="Group 48"/>
          <p:cNvGrpSpPr/>
          <p:nvPr/>
        </p:nvGrpSpPr>
        <p:grpSpPr>
          <a:xfrm>
            <a:off x="3209451" y="2418555"/>
            <a:ext cx="2707200" cy="304800"/>
            <a:chOff x="828674" y="2504451"/>
            <a:chExt cx="2717800" cy="304800"/>
          </a:xfrm>
        </p:grpSpPr>
        <p:pic>
          <p:nvPicPr>
            <p:cNvPr id="50" name="Picture 49"/>
            <p:cNvPicPr>
              <a:picLocks noChangeAspect="1"/>
            </p:cNvPicPr>
            <p:nvPr/>
          </p:nvPicPr>
          <p:blipFill>
            <a:blip r:embed="rId4"/>
            <a:stretch>
              <a:fillRect/>
            </a:stretch>
          </p:blipFill>
          <p:spPr>
            <a:xfrm>
              <a:off x="828674" y="2504451"/>
              <a:ext cx="2717800" cy="304800"/>
            </a:xfrm>
            <a:prstGeom prst="rect">
              <a:avLst/>
            </a:prstGeom>
          </p:spPr>
        </p:pic>
        <p:sp>
          <p:nvSpPr>
            <p:cNvPr id="51" name="TextBox 50"/>
            <p:cNvSpPr txBox="1"/>
            <p:nvPr/>
          </p:nvSpPr>
          <p:spPr>
            <a:xfrm>
              <a:off x="868891" y="2580651"/>
              <a:ext cx="2637367" cy="152400"/>
            </a:xfrm>
            <a:prstGeom prst="rect">
              <a:avLst/>
            </a:prstGeom>
          </p:spPr>
          <p:txBody>
            <a:bodyPr wrap="square" lIns="0" tIns="0" rIns="0" bIns="0" rtlCol="0" anchor="ctr">
              <a:noAutofit/>
            </a:bodyPr>
            <a:lstStyle/>
            <a:p>
              <a:pPr algn="ctr"/>
              <a:r>
                <a:rPr lang="en-US" sz="1600" dirty="0">
                  <a:solidFill>
                    <a:srgbClr val="003359"/>
                  </a:solidFill>
                  <a:latin typeface="Arial" pitchFamily="34" charset="0"/>
                  <a:cs typeface="Arial" pitchFamily="34" charset="0"/>
                </a:rPr>
                <a:t>B</a:t>
              </a:r>
              <a:endParaRPr lang="en-US" sz="1600" i="0" dirty="0">
                <a:solidFill>
                  <a:srgbClr val="003359"/>
                </a:solidFill>
                <a:latin typeface="Arial" pitchFamily="34" charset="0"/>
                <a:cs typeface="Arial" pitchFamily="34" charset="0"/>
              </a:endParaRPr>
            </a:p>
          </p:txBody>
        </p:sp>
      </p:grpSp>
      <p:grpSp>
        <p:nvGrpSpPr>
          <p:cNvPr id="54" name="Group 53"/>
          <p:cNvGrpSpPr/>
          <p:nvPr/>
        </p:nvGrpSpPr>
        <p:grpSpPr>
          <a:xfrm>
            <a:off x="359287" y="4477619"/>
            <a:ext cx="2707763" cy="304800"/>
            <a:chOff x="828674" y="2504451"/>
            <a:chExt cx="2717800" cy="304800"/>
          </a:xfrm>
        </p:grpSpPr>
        <p:pic>
          <p:nvPicPr>
            <p:cNvPr id="55" name="Picture 54"/>
            <p:cNvPicPr>
              <a:picLocks noChangeAspect="1"/>
            </p:cNvPicPr>
            <p:nvPr/>
          </p:nvPicPr>
          <p:blipFill>
            <a:blip r:embed="rId4"/>
            <a:stretch>
              <a:fillRect/>
            </a:stretch>
          </p:blipFill>
          <p:spPr>
            <a:xfrm>
              <a:off x="828674" y="2504451"/>
              <a:ext cx="2717800" cy="304800"/>
            </a:xfrm>
            <a:prstGeom prst="rect">
              <a:avLst/>
            </a:prstGeom>
          </p:spPr>
        </p:pic>
        <p:sp>
          <p:nvSpPr>
            <p:cNvPr id="56" name="TextBox 55"/>
            <p:cNvSpPr txBox="1"/>
            <p:nvPr/>
          </p:nvSpPr>
          <p:spPr>
            <a:xfrm>
              <a:off x="868891" y="2580651"/>
              <a:ext cx="2637367" cy="152400"/>
            </a:xfrm>
            <a:prstGeom prst="rect">
              <a:avLst/>
            </a:prstGeom>
          </p:spPr>
          <p:txBody>
            <a:bodyPr wrap="square" lIns="0" tIns="0" rIns="0" bIns="0" rtlCol="0" anchor="ctr">
              <a:noAutofit/>
            </a:bodyPr>
            <a:lstStyle/>
            <a:p>
              <a:pPr algn="ctr"/>
              <a:r>
                <a:rPr lang="en-US" sz="1600" i="0" dirty="0">
                  <a:solidFill>
                    <a:srgbClr val="003359"/>
                  </a:solidFill>
                  <a:latin typeface="Arial" pitchFamily="34" charset="0"/>
                  <a:cs typeface="Arial" pitchFamily="34" charset="0"/>
                </a:rPr>
                <a:t>C</a:t>
              </a:r>
            </a:p>
          </p:txBody>
        </p:sp>
      </p:grpSp>
      <p:grpSp>
        <p:nvGrpSpPr>
          <p:cNvPr id="59" name="Group 58"/>
          <p:cNvGrpSpPr/>
          <p:nvPr/>
        </p:nvGrpSpPr>
        <p:grpSpPr>
          <a:xfrm>
            <a:off x="3209451" y="4477619"/>
            <a:ext cx="2707200" cy="304800"/>
            <a:chOff x="828674" y="2504451"/>
            <a:chExt cx="2717800" cy="304800"/>
          </a:xfrm>
        </p:grpSpPr>
        <p:pic>
          <p:nvPicPr>
            <p:cNvPr id="60" name="Picture 59"/>
            <p:cNvPicPr>
              <a:picLocks noChangeAspect="1"/>
            </p:cNvPicPr>
            <p:nvPr/>
          </p:nvPicPr>
          <p:blipFill>
            <a:blip r:embed="rId4"/>
            <a:stretch>
              <a:fillRect/>
            </a:stretch>
          </p:blipFill>
          <p:spPr>
            <a:xfrm>
              <a:off x="828674" y="2504451"/>
              <a:ext cx="2717800" cy="304800"/>
            </a:xfrm>
            <a:prstGeom prst="rect">
              <a:avLst/>
            </a:prstGeom>
          </p:spPr>
        </p:pic>
        <p:sp>
          <p:nvSpPr>
            <p:cNvPr id="61" name="TextBox 60"/>
            <p:cNvSpPr txBox="1"/>
            <p:nvPr/>
          </p:nvSpPr>
          <p:spPr>
            <a:xfrm>
              <a:off x="868891" y="2580651"/>
              <a:ext cx="2637367" cy="152400"/>
            </a:xfrm>
            <a:prstGeom prst="rect">
              <a:avLst/>
            </a:prstGeom>
          </p:spPr>
          <p:txBody>
            <a:bodyPr wrap="square" lIns="0" tIns="0" rIns="0" bIns="0" rtlCol="0" anchor="ctr">
              <a:noAutofit/>
            </a:bodyPr>
            <a:lstStyle/>
            <a:p>
              <a:pPr algn="ctr"/>
              <a:r>
                <a:rPr lang="en-US" sz="1600" i="0" dirty="0">
                  <a:solidFill>
                    <a:srgbClr val="003359"/>
                  </a:solidFill>
                  <a:latin typeface="Arial" pitchFamily="34" charset="0"/>
                  <a:cs typeface="Arial" pitchFamily="34" charset="0"/>
                </a:rPr>
                <a:t>D</a:t>
              </a:r>
            </a:p>
          </p:txBody>
        </p:sp>
      </p:grpSp>
      <p:sp>
        <p:nvSpPr>
          <p:cNvPr id="23" name="Rectangle 22"/>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4"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25"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2.1: Practice</a:t>
            </a:r>
            <a:endParaRPr lang="en-GB" dirty="0">
              <a:latin typeface="Arial" pitchFamily="34" charset="0"/>
              <a:cs typeface="Arial" pitchFamily="34" charset="0"/>
            </a:endParaRPr>
          </a:p>
        </p:txBody>
      </p:sp>
      <p:pic>
        <p:nvPicPr>
          <p:cNvPr id="26" name="Picture 2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563999" y="1872936"/>
            <a:ext cx="1569600" cy="1883086"/>
          </a:xfrm>
          <a:prstGeom prst="rect">
            <a:avLst/>
          </a:prstGeom>
        </p:spPr>
      </p:pic>
      <p:grpSp>
        <p:nvGrpSpPr>
          <p:cNvPr id="38" name="Group 37"/>
          <p:cNvGrpSpPr/>
          <p:nvPr/>
        </p:nvGrpSpPr>
        <p:grpSpPr>
          <a:xfrm flipH="1">
            <a:off x="6362399" y="927954"/>
            <a:ext cx="1972800" cy="869894"/>
            <a:chOff x="2421402" y="1757426"/>
            <a:chExt cx="1972800" cy="869894"/>
          </a:xfrm>
          <a:solidFill>
            <a:srgbClr val="D0ECF3"/>
          </a:solidFill>
        </p:grpSpPr>
        <p:sp>
          <p:nvSpPr>
            <p:cNvPr id="39" name="TextBox 38"/>
            <p:cNvSpPr txBox="1"/>
            <p:nvPr/>
          </p:nvSpPr>
          <p:spPr>
            <a:xfrm>
              <a:off x="2421402" y="1757426"/>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dirty="0">
                <a:solidFill>
                  <a:srgbClr val="003359"/>
                </a:solidFill>
                <a:latin typeface="Arial" pitchFamily="34" charset="0"/>
                <a:cs typeface="Arial" pitchFamily="34" charset="0"/>
              </a:endParaRPr>
            </a:p>
          </p:txBody>
        </p:sp>
        <p:sp>
          <p:nvSpPr>
            <p:cNvPr id="40" name="Right Triangle 39"/>
            <p:cNvSpPr/>
            <p:nvPr/>
          </p:nvSpPr>
          <p:spPr>
            <a:xfrm flipH="1" flipV="1">
              <a:off x="3495674" y="2481269"/>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41" name="Group 40"/>
          <p:cNvGrpSpPr/>
          <p:nvPr/>
        </p:nvGrpSpPr>
        <p:grpSpPr>
          <a:xfrm>
            <a:off x="6362399" y="3831110"/>
            <a:ext cx="1972800" cy="869204"/>
            <a:chOff x="2648339" y="2077242"/>
            <a:chExt cx="1972800" cy="869204"/>
          </a:xfrm>
        </p:grpSpPr>
        <p:sp>
          <p:nvSpPr>
            <p:cNvPr id="42" name="TextBox 41"/>
            <p:cNvSpPr txBox="1"/>
            <p:nvPr/>
          </p:nvSpPr>
          <p:spPr>
            <a:xfrm>
              <a:off x="2648339" y="2298446"/>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Do you </a:t>
              </a:r>
              <a:r>
                <a:rPr lang="en-US" sz="1600" dirty="0" smtClean="0">
                  <a:solidFill>
                    <a:srgbClr val="003359"/>
                  </a:solidFill>
                  <a:latin typeface="Arial" pitchFamily="34" charset="0"/>
                  <a:cs typeface="Arial" pitchFamily="34" charset="0"/>
                </a:rPr>
                <a:t>like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3" name="Right Triangle 42"/>
            <p:cNvSpPr/>
            <p:nvPr/>
          </p:nvSpPr>
          <p:spPr>
            <a:xfrm rot="5400000" flipH="1">
              <a:off x="3745739" y="2077242"/>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1" name="Rectangle 30"/>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9423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4"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25"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2.1: Practice</a:t>
            </a:r>
            <a:endParaRPr lang="en-GB" dirty="0">
              <a:latin typeface="Arial" pitchFamily="34" charset="0"/>
              <a:cs typeface="Arial" pitchFamily="34" charset="0"/>
            </a:endParaRPr>
          </a:p>
        </p:txBody>
      </p:sp>
      <p:pic>
        <p:nvPicPr>
          <p:cNvPr id="31" name="Picture 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9287" y="849491"/>
            <a:ext cx="2707200" cy="1586250"/>
          </a:xfrm>
          <a:prstGeom prst="rect">
            <a:avLst/>
          </a:prstGeom>
        </p:spPr>
      </p:pic>
      <p:grpSp>
        <p:nvGrpSpPr>
          <p:cNvPr id="32" name="Group 31"/>
          <p:cNvGrpSpPr/>
          <p:nvPr/>
        </p:nvGrpSpPr>
        <p:grpSpPr>
          <a:xfrm>
            <a:off x="359287" y="2418555"/>
            <a:ext cx="2707482" cy="304800"/>
            <a:chOff x="828674" y="2504451"/>
            <a:chExt cx="2717800" cy="304800"/>
          </a:xfrm>
        </p:grpSpPr>
        <p:pic>
          <p:nvPicPr>
            <p:cNvPr id="33" name="Picture 32"/>
            <p:cNvPicPr>
              <a:picLocks noChangeAspect="1"/>
            </p:cNvPicPr>
            <p:nvPr/>
          </p:nvPicPr>
          <p:blipFill>
            <a:blip r:embed="rId4"/>
            <a:stretch>
              <a:fillRect/>
            </a:stretch>
          </p:blipFill>
          <p:spPr>
            <a:xfrm>
              <a:off x="828674" y="2504451"/>
              <a:ext cx="2717800" cy="304800"/>
            </a:xfrm>
            <a:prstGeom prst="rect">
              <a:avLst/>
            </a:prstGeom>
          </p:spPr>
        </p:pic>
        <p:sp>
          <p:nvSpPr>
            <p:cNvPr id="34" name="TextBox 33"/>
            <p:cNvSpPr txBox="1"/>
            <p:nvPr/>
          </p:nvSpPr>
          <p:spPr>
            <a:xfrm>
              <a:off x="868891" y="2580651"/>
              <a:ext cx="2637367" cy="152400"/>
            </a:xfrm>
            <a:prstGeom prst="rect">
              <a:avLst/>
            </a:prstGeom>
          </p:spPr>
          <p:txBody>
            <a:bodyPr wrap="square" lIns="0" tIns="0" rIns="0" bIns="0" rtlCol="0" anchor="ctr">
              <a:noAutofit/>
            </a:bodyPr>
            <a:lstStyle/>
            <a:p>
              <a:pPr algn="ctr"/>
              <a:r>
                <a:rPr lang="en-US" sz="1600" i="0" dirty="0">
                  <a:solidFill>
                    <a:srgbClr val="003359"/>
                  </a:solidFill>
                  <a:latin typeface="Arial" pitchFamily="34" charset="0"/>
                  <a:cs typeface="Arial" pitchFamily="34" charset="0"/>
                </a:rPr>
                <a:t>A</a:t>
              </a:r>
            </a:p>
          </p:txBody>
        </p:sp>
      </p:grpSp>
      <p:pic>
        <p:nvPicPr>
          <p:cNvPr id="35" name="Picture 3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9451" y="849491"/>
            <a:ext cx="2707200" cy="1742232"/>
          </a:xfrm>
          <a:prstGeom prst="rect">
            <a:avLst/>
          </a:prstGeom>
        </p:spPr>
      </p:pic>
      <p:pic>
        <p:nvPicPr>
          <p:cNvPr id="36" name="Picture 3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9287" y="2920682"/>
            <a:ext cx="2707200" cy="1805682"/>
          </a:xfrm>
          <a:prstGeom prst="rect">
            <a:avLst/>
          </a:prstGeom>
        </p:spPr>
      </p:pic>
      <p:pic>
        <p:nvPicPr>
          <p:cNvPr id="37" name="Picture 3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09451" y="2920682"/>
            <a:ext cx="2707200" cy="1813613"/>
          </a:xfrm>
          <a:prstGeom prst="rect">
            <a:avLst/>
          </a:prstGeom>
        </p:spPr>
      </p:pic>
      <p:grpSp>
        <p:nvGrpSpPr>
          <p:cNvPr id="38" name="Group 37"/>
          <p:cNvGrpSpPr/>
          <p:nvPr/>
        </p:nvGrpSpPr>
        <p:grpSpPr>
          <a:xfrm>
            <a:off x="3209451" y="2418555"/>
            <a:ext cx="2707200" cy="304800"/>
            <a:chOff x="828674" y="2504451"/>
            <a:chExt cx="2717800" cy="304800"/>
          </a:xfrm>
        </p:grpSpPr>
        <p:pic>
          <p:nvPicPr>
            <p:cNvPr id="39" name="Picture 38"/>
            <p:cNvPicPr>
              <a:picLocks noChangeAspect="1"/>
            </p:cNvPicPr>
            <p:nvPr/>
          </p:nvPicPr>
          <p:blipFill>
            <a:blip r:embed="rId4"/>
            <a:stretch>
              <a:fillRect/>
            </a:stretch>
          </p:blipFill>
          <p:spPr>
            <a:xfrm>
              <a:off x="828674" y="2504451"/>
              <a:ext cx="2717800" cy="304800"/>
            </a:xfrm>
            <a:prstGeom prst="rect">
              <a:avLst/>
            </a:prstGeom>
          </p:spPr>
        </p:pic>
        <p:sp>
          <p:nvSpPr>
            <p:cNvPr id="40" name="TextBox 39"/>
            <p:cNvSpPr txBox="1"/>
            <p:nvPr/>
          </p:nvSpPr>
          <p:spPr>
            <a:xfrm>
              <a:off x="868891" y="2580651"/>
              <a:ext cx="2637367" cy="152400"/>
            </a:xfrm>
            <a:prstGeom prst="rect">
              <a:avLst/>
            </a:prstGeom>
          </p:spPr>
          <p:txBody>
            <a:bodyPr wrap="square" lIns="0" tIns="0" rIns="0" bIns="0" rtlCol="0" anchor="ctr">
              <a:noAutofit/>
            </a:bodyPr>
            <a:lstStyle/>
            <a:p>
              <a:pPr algn="ctr"/>
              <a:r>
                <a:rPr lang="en-US" sz="1600" dirty="0">
                  <a:solidFill>
                    <a:srgbClr val="003359"/>
                  </a:solidFill>
                  <a:latin typeface="Arial" pitchFamily="34" charset="0"/>
                  <a:cs typeface="Arial" pitchFamily="34" charset="0"/>
                </a:rPr>
                <a:t>B</a:t>
              </a:r>
              <a:endParaRPr lang="en-US" sz="1600" i="0" dirty="0">
                <a:solidFill>
                  <a:srgbClr val="003359"/>
                </a:solidFill>
                <a:latin typeface="Arial" pitchFamily="34" charset="0"/>
                <a:cs typeface="Arial" pitchFamily="34" charset="0"/>
              </a:endParaRPr>
            </a:p>
          </p:txBody>
        </p:sp>
      </p:grpSp>
      <p:grpSp>
        <p:nvGrpSpPr>
          <p:cNvPr id="41" name="Group 40"/>
          <p:cNvGrpSpPr/>
          <p:nvPr/>
        </p:nvGrpSpPr>
        <p:grpSpPr>
          <a:xfrm>
            <a:off x="359287" y="4477619"/>
            <a:ext cx="2707763" cy="304800"/>
            <a:chOff x="828674" y="2504451"/>
            <a:chExt cx="2717800" cy="304800"/>
          </a:xfrm>
        </p:grpSpPr>
        <p:pic>
          <p:nvPicPr>
            <p:cNvPr id="42" name="Picture 41"/>
            <p:cNvPicPr>
              <a:picLocks noChangeAspect="1"/>
            </p:cNvPicPr>
            <p:nvPr/>
          </p:nvPicPr>
          <p:blipFill>
            <a:blip r:embed="rId4"/>
            <a:stretch>
              <a:fillRect/>
            </a:stretch>
          </p:blipFill>
          <p:spPr>
            <a:xfrm>
              <a:off x="828674" y="2504451"/>
              <a:ext cx="2717800" cy="304800"/>
            </a:xfrm>
            <a:prstGeom prst="rect">
              <a:avLst/>
            </a:prstGeom>
          </p:spPr>
        </p:pic>
        <p:sp>
          <p:nvSpPr>
            <p:cNvPr id="43" name="TextBox 42"/>
            <p:cNvSpPr txBox="1"/>
            <p:nvPr/>
          </p:nvSpPr>
          <p:spPr>
            <a:xfrm>
              <a:off x="868891" y="2580651"/>
              <a:ext cx="2637367" cy="152400"/>
            </a:xfrm>
            <a:prstGeom prst="rect">
              <a:avLst/>
            </a:prstGeom>
          </p:spPr>
          <p:txBody>
            <a:bodyPr wrap="square" lIns="0" tIns="0" rIns="0" bIns="0" rtlCol="0" anchor="ctr">
              <a:noAutofit/>
            </a:bodyPr>
            <a:lstStyle/>
            <a:p>
              <a:pPr algn="ctr"/>
              <a:r>
                <a:rPr lang="en-US" sz="1600" i="0" dirty="0">
                  <a:solidFill>
                    <a:srgbClr val="003359"/>
                  </a:solidFill>
                  <a:latin typeface="Arial" pitchFamily="34" charset="0"/>
                  <a:cs typeface="Arial" pitchFamily="34" charset="0"/>
                </a:rPr>
                <a:t>C</a:t>
              </a:r>
            </a:p>
          </p:txBody>
        </p:sp>
      </p:grpSp>
      <p:grpSp>
        <p:nvGrpSpPr>
          <p:cNvPr id="44" name="Group 43"/>
          <p:cNvGrpSpPr/>
          <p:nvPr/>
        </p:nvGrpSpPr>
        <p:grpSpPr>
          <a:xfrm>
            <a:off x="3209451" y="4477619"/>
            <a:ext cx="2707200" cy="304800"/>
            <a:chOff x="828674" y="2504451"/>
            <a:chExt cx="2717800" cy="304800"/>
          </a:xfrm>
        </p:grpSpPr>
        <p:pic>
          <p:nvPicPr>
            <p:cNvPr id="47" name="Picture 46"/>
            <p:cNvPicPr>
              <a:picLocks noChangeAspect="1"/>
            </p:cNvPicPr>
            <p:nvPr/>
          </p:nvPicPr>
          <p:blipFill>
            <a:blip r:embed="rId4"/>
            <a:stretch>
              <a:fillRect/>
            </a:stretch>
          </p:blipFill>
          <p:spPr>
            <a:xfrm>
              <a:off x="828674" y="2504451"/>
              <a:ext cx="2717800" cy="304800"/>
            </a:xfrm>
            <a:prstGeom prst="rect">
              <a:avLst/>
            </a:prstGeom>
          </p:spPr>
        </p:pic>
        <p:sp>
          <p:nvSpPr>
            <p:cNvPr id="48" name="TextBox 47"/>
            <p:cNvSpPr txBox="1"/>
            <p:nvPr/>
          </p:nvSpPr>
          <p:spPr>
            <a:xfrm>
              <a:off x="868891" y="2580651"/>
              <a:ext cx="2637367" cy="152400"/>
            </a:xfrm>
            <a:prstGeom prst="rect">
              <a:avLst/>
            </a:prstGeom>
          </p:spPr>
          <p:txBody>
            <a:bodyPr wrap="square" lIns="0" tIns="0" rIns="0" bIns="0" rtlCol="0" anchor="ctr">
              <a:noAutofit/>
            </a:bodyPr>
            <a:lstStyle/>
            <a:p>
              <a:pPr algn="ctr"/>
              <a:r>
                <a:rPr lang="en-US" sz="1600" i="0" dirty="0">
                  <a:solidFill>
                    <a:srgbClr val="003359"/>
                  </a:solidFill>
                  <a:latin typeface="Arial" pitchFamily="34" charset="0"/>
                  <a:cs typeface="Arial" pitchFamily="34" charset="0"/>
                </a:rPr>
                <a:t>D</a:t>
              </a:r>
            </a:p>
          </p:txBody>
        </p:sp>
      </p:grpSp>
      <p:pic>
        <p:nvPicPr>
          <p:cNvPr id="56" name="Picture 5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563999" y="1872936"/>
            <a:ext cx="1569600" cy="1883086"/>
          </a:xfrm>
          <a:prstGeom prst="rect">
            <a:avLst/>
          </a:prstGeom>
        </p:spPr>
      </p:pic>
      <p:grpSp>
        <p:nvGrpSpPr>
          <p:cNvPr id="57" name="Group 56"/>
          <p:cNvGrpSpPr/>
          <p:nvPr/>
        </p:nvGrpSpPr>
        <p:grpSpPr>
          <a:xfrm flipH="1">
            <a:off x="6362399" y="927954"/>
            <a:ext cx="1972800" cy="869894"/>
            <a:chOff x="2421402" y="1757426"/>
            <a:chExt cx="1972800" cy="869894"/>
          </a:xfrm>
          <a:solidFill>
            <a:srgbClr val="D0ECF3"/>
          </a:solidFill>
        </p:grpSpPr>
        <p:sp>
          <p:nvSpPr>
            <p:cNvPr id="58" name="TextBox 57"/>
            <p:cNvSpPr txBox="1"/>
            <p:nvPr/>
          </p:nvSpPr>
          <p:spPr>
            <a:xfrm>
              <a:off x="2421402" y="1757426"/>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dirty="0">
                <a:solidFill>
                  <a:srgbClr val="003359"/>
                </a:solidFill>
                <a:latin typeface="Arial" pitchFamily="34" charset="0"/>
                <a:cs typeface="Arial" pitchFamily="34" charset="0"/>
              </a:endParaRPr>
            </a:p>
          </p:txBody>
        </p:sp>
        <p:sp>
          <p:nvSpPr>
            <p:cNvPr id="59" name="Right Triangle 58"/>
            <p:cNvSpPr/>
            <p:nvPr/>
          </p:nvSpPr>
          <p:spPr>
            <a:xfrm flipH="1" flipV="1">
              <a:off x="3495674" y="2481269"/>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60" name="Group 59"/>
          <p:cNvGrpSpPr/>
          <p:nvPr/>
        </p:nvGrpSpPr>
        <p:grpSpPr>
          <a:xfrm>
            <a:off x="6362399" y="3831110"/>
            <a:ext cx="1972800" cy="869204"/>
            <a:chOff x="2648339" y="2077242"/>
            <a:chExt cx="1972800" cy="869204"/>
          </a:xfrm>
        </p:grpSpPr>
        <p:sp>
          <p:nvSpPr>
            <p:cNvPr id="61" name="TextBox 60"/>
            <p:cNvSpPr txBox="1"/>
            <p:nvPr/>
          </p:nvSpPr>
          <p:spPr>
            <a:xfrm>
              <a:off x="2648339" y="2298446"/>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Do you </a:t>
              </a:r>
              <a:r>
                <a:rPr lang="en-US" sz="1600" dirty="0" smtClean="0">
                  <a:solidFill>
                    <a:srgbClr val="003359"/>
                  </a:solidFill>
                  <a:latin typeface="Arial" pitchFamily="34" charset="0"/>
                  <a:cs typeface="Arial" pitchFamily="34" charset="0"/>
                </a:rPr>
                <a:t>like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62" name="Right Triangle 61"/>
            <p:cNvSpPr/>
            <p:nvPr/>
          </p:nvSpPr>
          <p:spPr>
            <a:xfrm rot="5400000" flipH="1">
              <a:off x="3745739" y="2077242"/>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49" name="Rectangle 48"/>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87854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7950"/>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42" name="TextBox 41"/>
          <p:cNvSpPr txBox="1"/>
          <p:nvPr/>
        </p:nvSpPr>
        <p:spPr>
          <a:xfrm>
            <a:off x="5562600" y="98425"/>
            <a:ext cx="3225800" cy="246221"/>
          </a:xfrm>
          <a:prstGeom prst="rect">
            <a:avLst/>
          </a:prstGeom>
        </p:spPr>
        <p:txBody>
          <a:bodyPr wrap="square" lIns="0" tIns="0" rIns="0" bIns="0" rtlCol="0" anchor="ctr">
            <a:spAutoFit/>
          </a:bodyPr>
          <a:lstStyle/>
          <a:p>
            <a:pPr algn="r">
              <a:defRPr/>
            </a:pPr>
            <a:r>
              <a:rPr lang="en-US" sz="1600" dirty="0">
                <a:solidFill>
                  <a:srgbClr val="FFFFFF"/>
                </a:solidFill>
                <a:latin typeface="Arial" pitchFamily="34" charset="0"/>
                <a:cs typeface="Arial" pitchFamily="34" charset="0"/>
              </a:rPr>
              <a:t>Activity 2.1: Extension</a:t>
            </a:r>
            <a:endParaRPr lang="en-US" sz="1600" b="0" i="0" dirty="0">
              <a:solidFill>
                <a:srgbClr val="FFFFFF"/>
              </a:solidFill>
              <a:latin typeface="Arial" pitchFamily="34" charset="0"/>
              <a:cs typeface="Arial" pitchFamily="34" charset="0"/>
            </a:endParaRPr>
          </a:p>
        </p:txBody>
      </p:sp>
      <p:pic>
        <p:nvPicPr>
          <p:cNvPr id="22" name="Picture 2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28159" y="850899"/>
            <a:ext cx="4860242" cy="3931433"/>
          </a:xfrm>
          <a:prstGeom prst="rect">
            <a:avLst/>
          </a:prstGeom>
        </p:spPr>
      </p:pic>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5600" y="860199"/>
            <a:ext cx="2711450" cy="1863951"/>
          </a:xfrm>
          <a:prstGeom prst="rect">
            <a:avLst/>
          </a:prstGeom>
        </p:spPr>
      </p:pic>
      <p:grpSp>
        <p:nvGrpSpPr>
          <p:cNvPr id="24" name="Group 23"/>
          <p:cNvGrpSpPr/>
          <p:nvPr/>
        </p:nvGrpSpPr>
        <p:grpSpPr>
          <a:xfrm flipH="1">
            <a:off x="6513504" y="929043"/>
            <a:ext cx="2196612" cy="648000"/>
            <a:chOff x="2354725" y="1818005"/>
            <a:chExt cx="2196612" cy="648000"/>
          </a:xfrm>
          <a:solidFill>
            <a:srgbClr val="D0ECF3"/>
          </a:solidFill>
        </p:grpSpPr>
        <p:sp>
          <p:nvSpPr>
            <p:cNvPr id="25" name="TextBox 24"/>
            <p:cNvSpPr txBox="1"/>
            <p:nvPr/>
          </p:nvSpPr>
          <p:spPr>
            <a:xfrm>
              <a:off x="2354725" y="1818005"/>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dirty="0">
                <a:solidFill>
                  <a:srgbClr val="003359"/>
                </a:solidFill>
                <a:latin typeface="Arial" pitchFamily="34" charset="0"/>
                <a:cs typeface="Arial" pitchFamily="34" charset="0"/>
              </a:endParaRPr>
            </a:p>
          </p:txBody>
        </p:sp>
        <p:sp>
          <p:nvSpPr>
            <p:cNvPr id="26" name="Right Triangle 25"/>
            <p:cNvSpPr/>
            <p:nvPr/>
          </p:nvSpPr>
          <p:spPr>
            <a:xfrm rot="10800000" flipH="1" flipV="1">
              <a:off x="4405286" y="2133636"/>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9" name="Group 38"/>
          <p:cNvGrpSpPr/>
          <p:nvPr/>
        </p:nvGrpSpPr>
        <p:grpSpPr>
          <a:xfrm>
            <a:off x="3285795" y="3576287"/>
            <a:ext cx="1972800" cy="875013"/>
            <a:chOff x="3205163" y="2065337"/>
            <a:chExt cx="1972800" cy="875013"/>
          </a:xfrm>
        </p:grpSpPr>
        <p:sp>
          <p:nvSpPr>
            <p:cNvPr id="40" name="TextBox 39"/>
            <p:cNvSpPr txBox="1"/>
            <p:nvPr/>
          </p:nvSpPr>
          <p:spPr>
            <a:xfrm>
              <a:off x="3205163" y="2292350"/>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dirty="0">
                <a:solidFill>
                  <a:srgbClr val="003359"/>
                </a:solidFill>
                <a:latin typeface="Arial" pitchFamily="34" charset="0"/>
                <a:cs typeface="Arial" pitchFamily="34" charset="0"/>
              </a:endParaRPr>
            </a:p>
          </p:txBody>
        </p:sp>
        <p:sp>
          <p:nvSpPr>
            <p:cNvPr id="41" name="Right Triangle 40"/>
            <p:cNvSpPr/>
            <p:nvPr/>
          </p:nvSpPr>
          <p:spPr>
            <a:xfrm flipH="1">
              <a:off x="4891069" y="2065337"/>
              <a:ext cx="146051" cy="146051"/>
            </a:xfrm>
            <a:prstGeom prst="rtTriangle">
              <a:avLst/>
            </a:prstGeom>
            <a:solidFill>
              <a:srgbClr val="F9B1BA"/>
            </a:solidFill>
            <a:ln>
              <a:solidFill>
                <a:srgbClr val="F9B1B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18" name="Rectangle 17"/>
          <p:cNvSpPr/>
          <p:nvPr/>
        </p:nvSpPr>
        <p:spPr>
          <a:xfrm>
            <a:off x="0" y="446088"/>
            <a:ext cx="9144000" cy="72000"/>
          </a:xfrm>
          <a:prstGeom prst="rect">
            <a:avLst/>
          </a:prstGeom>
          <a:solidFill>
            <a:srgbClr val="F12C3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 y="446088"/>
            <a:ext cx="358774" cy="72000"/>
          </a:xfrm>
          <a:prstGeom prst="rect">
            <a:avLst/>
          </a:prstGeom>
          <a:solidFill>
            <a:srgbClr val="F12C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436873"/>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WSE Online Encounters">
      <a:dk1>
        <a:srgbClr val="003359"/>
      </a:dk1>
      <a:lt1>
        <a:sysClr val="window" lastClr="FFFFFF"/>
      </a:lt1>
      <a:dk2>
        <a:srgbClr val="003359"/>
      </a:dk2>
      <a:lt2>
        <a:srgbClr val="FFFFFF"/>
      </a:lt2>
      <a:accent1>
        <a:srgbClr val="C6EDF6"/>
      </a:accent1>
      <a:accent2>
        <a:srgbClr val="F9B1BA"/>
      </a:accent2>
      <a:accent3>
        <a:srgbClr val="64CFE9"/>
      </a:accent3>
      <a:accent4>
        <a:srgbClr val="0082A9"/>
      </a:accent4>
      <a:accent5>
        <a:srgbClr val="FF8E7E"/>
      </a:accent5>
      <a:accent6>
        <a:srgbClr val="FFC3A4"/>
      </a:accent6>
      <a:hlink>
        <a:srgbClr val="95DCFF"/>
      </a:hlink>
      <a:folHlink>
        <a:srgbClr val="E0F4F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OnlIneEncounter_Levels8–11_Template</Template>
  <TotalTime>17401</TotalTime>
  <Words>6449</Words>
  <Application>Microsoft Office PowerPoint</Application>
  <PresentationFormat>On-screen Show (16:9)</PresentationFormat>
  <Paragraphs>1121</Paragraphs>
  <Slides>46</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ＭＳ Ｐゴシック</vt:lpstr>
      <vt:lpstr>Arial</vt:lpstr>
      <vt:lpstr>Calibri</vt:lpstr>
      <vt:lpstr>Verdana</vt:lpstr>
      <vt:lpstr>Wingdings</vt:lpstr>
      <vt:lpstr>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Wales-McGrath</dc:creator>
  <cp:lastModifiedBy>Thompson, John</cp:lastModifiedBy>
  <cp:revision>2912</cp:revision>
  <dcterms:created xsi:type="dcterms:W3CDTF">2015-08-31T15:30:45Z</dcterms:created>
  <dcterms:modified xsi:type="dcterms:W3CDTF">2017-05-12T19:02:59Z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Application">
    <vt:lpwstr>Microsoft PowerPoint</vt:lpwstr>
  </property>
</Properties>
</file>